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850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10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71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424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3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34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43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75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67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74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71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319D-5B95-43F6-8C60-3F988AE555A5}" type="datetimeFigureOut">
              <a:rPr lang="en-AU" smtClean="0"/>
              <a:t>29/05/2014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A402-2E59-40EB-A765-6C8433AC30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944216"/>
          </a:xfrm>
        </p:spPr>
        <p:txBody>
          <a:bodyPr>
            <a:normAutofit/>
          </a:bodyPr>
          <a:lstStyle/>
          <a:p>
            <a:r>
              <a:rPr lang="en-A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KATA KERJA</a:t>
            </a:r>
            <a:br>
              <a:rPr lang="en-AU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AU" sz="3200" i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Verbs</a:t>
            </a:r>
            <a:endParaRPr lang="en-AU" i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212976"/>
            <a:ext cx="4248472" cy="24258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A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396044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3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698335"/>
                </a:solidFill>
                <a:latin typeface="Comic Sans MS" pitchFamily="66" charset="0"/>
              </a:rPr>
              <a:t>No prefix </a:t>
            </a:r>
            <a:r>
              <a:rPr lang="en-AU" dirty="0" smtClean="0">
                <a:solidFill>
                  <a:srgbClr val="698335"/>
                </a:solidFill>
                <a:latin typeface="Comic Sans MS" pitchFamily="66" charset="0"/>
              </a:rPr>
              <a:t>verbs</a:t>
            </a:r>
            <a:endParaRPr lang="en-AU" dirty="0">
              <a:solidFill>
                <a:srgbClr val="6983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AU" sz="2800" dirty="0" smtClean="0">
                <a:latin typeface="Comic Sans MS" pitchFamily="66" charset="0"/>
              </a:rPr>
              <a:t>When the base word verbs are attached to a prefix, it changes the meaning/the function of the words.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AU" sz="2400" dirty="0" err="1" smtClean="0">
                <a:latin typeface="Comic Sans MS" pitchFamily="66" charset="0"/>
              </a:rPr>
              <a:t>Contoh</a:t>
            </a:r>
            <a:r>
              <a:rPr lang="en-AU" sz="2400" dirty="0" smtClean="0">
                <a:latin typeface="Comic Sans MS" pitchFamily="66" charset="0"/>
              </a:rPr>
              <a:t>:   </a:t>
            </a:r>
            <a:r>
              <a:rPr lang="en-AU" sz="2400" dirty="0" err="1" smtClean="0">
                <a:latin typeface="Comic Sans MS" pitchFamily="66" charset="0"/>
              </a:rPr>
              <a:t>Saya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rgbClr val="698335"/>
                </a:solidFill>
                <a:latin typeface="Comic Sans MS" pitchFamily="66" charset="0"/>
              </a:rPr>
              <a:t>tinggal</a:t>
            </a:r>
            <a:r>
              <a:rPr lang="en-AU" sz="2400" dirty="0" smtClean="0">
                <a:solidFill>
                  <a:srgbClr val="698335"/>
                </a:solidFill>
                <a:latin typeface="Comic Sans MS" pitchFamily="66" charset="0"/>
              </a:rPr>
              <a:t> di</a:t>
            </a:r>
            <a:r>
              <a:rPr lang="en-A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Sydney.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      </a:t>
            </a:r>
            <a:r>
              <a:rPr lang="en-AU" sz="2400" dirty="0" err="1" smtClean="0">
                <a:latin typeface="Comic Sans MS" pitchFamily="66" charset="0"/>
              </a:rPr>
              <a:t>Saya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meninggalkan</a:t>
            </a:r>
            <a:r>
              <a:rPr lang="en-AU" sz="2400" dirty="0" smtClean="0">
                <a:latin typeface="Comic Sans MS" pitchFamily="66" charset="0"/>
              </a:rPr>
              <a:t> Sydney.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      </a:t>
            </a:r>
            <a:r>
              <a:rPr lang="en-AU" sz="2400" dirty="0" err="1" smtClean="0">
                <a:latin typeface="Comic Sans MS" pitchFamily="66" charset="0"/>
              </a:rPr>
              <a:t>Dia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rgbClr val="698335"/>
                </a:solidFill>
                <a:latin typeface="Comic Sans MS" pitchFamily="66" charset="0"/>
              </a:rPr>
              <a:t>masuk</a:t>
            </a:r>
            <a:r>
              <a:rPr lang="en-AU" sz="2400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rgbClr val="698335"/>
                </a:solidFill>
                <a:latin typeface="Comic Sans MS" pitchFamily="66" charset="0"/>
              </a:rPr>
              <a:t>ke</a:t>
            </a:r>
            <a:r>
              <a:rPr lang="en-AU" sz="2400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rumah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itu</a:t>
            </a:r>
            <a:r>
              <a:rPr lang="en-AU" sz="2400" dirty="0" smtClean="0">
                <a:latin typeface="Comic Sans MS" pitchFamily="66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      </a:t>
            </a:r>
            <a:r>
              <a:rPr lang="en-AU" sz="2400" dirty="0" err="1" smtClean="0">
                <a:latin typeface="Comic Sans MS" pitchFamily="66" charset="0"/>
              </a:rPr>
              <a:t>Dia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memasuki</a:t>
            </a:r>
            <a:r>
              <a:rPr lang="en-A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rumah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itu</a:t>
            </a:r>
            <a:r>
              <a:rPr lang="en-AU" sz="2400" dirty="0" smtClean="0">
                <a:latin typeface="Comic Sans MS" pitchFamily="66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      </a:t>
            </a:r>
            <a:r>
              <a:rPr lang="en-AU" sz="2400" dirty="0" err="1" smtClean="0">
                <a:latin typeface="Comic Sans MS" pitchFamily="66" charset="0"/>
              </a:rPr>
              <a:t>Dia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rgbClr val="698335"/>
                </a:solidFill>
                <a:latin typeface="Comic Sans MS" pitchFamily="66" charset="0"/>
              </a:rPr>
              <a:t>mandi</a:t>
            </a:r>
            <a:r>
              <a:rPr lang="en-AU" sz="2400" dirty="0" smtClean="0">
                <a:solidFill>
                  <a:srgbClr val="698335"/>
                </a:solidFill>
                <a:latin typeface="Comic Sans MS" pitchFamily="66" charset="0"/>
              </a:rPr>
              <a:t> di </a:t>
            </a:r>
            <a:r>
              <a:rPr lang="en-AU" sz="2400" dirty="0" err="1" smtClean="0">
                <a:latin typeface="Comic Sans MS" pitchFamily="66" charset="0"/>
              </a:rPr>
              <a:t>kamar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mandi</a:t>
            </a:r>
            <a:r>
              <a:rPr lang="en-AU" sz="2400" dirty="0" smtClean="0">
                <a:latin typeface="Comic Sans MS" pitchFamily="66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      </a:t>
            </a:r>
            <a:r>
              <a:rPr lang="en-AU" sz="2400" dirty="0" err="1" smtClean="0">
                <a:latin typeface="Comic Sans MS" pitchFamily="66" charset="0"/>
              </a:rPr>
              <a:t>Dia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memandikan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anjingnya</a:t>
            </a:r>
            <a:r>
              <a:rPr lang="en-AU" sz="2400" dirty="0" smtClean="0">
                <a:latin typeface="Comic Sans MS" pitchFamily="66" charset="0"/>
              </a:rPr>
              <a:t> di </a:t>
            </a:r>
            <a:r>
              <a:rPr lang="en-AU" sz="2400" dirty="0" err="1" smtClean="0">
                <a:latin typeface="Comic Sans MS" pitchFamily="66" charset="0"/>
              </a:rPr>
              <a:t>kamar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 err="1" smtClean="0">
                <a:latin typeface="Comic Sans MS" pitchFamily="66" charset="0"/>
              </a:rPr>
              <a:t>mandi</a:t>
            </a:r>
            <a:r>
              <a:rPr lang="en-AU" sz="2400" dirty="0" smtClean="0">
                <a:latin typeface="Comic Sans MS" pitchFamily="66" charset="0"/>
              </a:rPr>
              <a:t>.</a:t>
            </a:r>
            <a:r>
              <a:rPr lang="en-AU" dirty="0" smtClean="0"/>
              <a:t>    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7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Three kinds of Indonesian verbs</a:t>
            </a:r>
            <a:endParaRPr lang="en-AU" sz="36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000" indent="-180000"/>
            <a:r>
              <a:rPr lang="en-A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AU" sz="2800" dirty="0" smtClean="0">
                <a:latin typeface="Comic Sans MS" pitchFamily="66" charset="0"/>
              </a:rPr>
              <a:t> verbs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sz="2800" i="1" dirty="0" err="1" smtClean="0">
                <a:latin typeface="Comic Sans MS" pitchFamily="66" charset="0"/>
              </a:rPr>
              <a:t>jalan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sz="2800" i="1" dirty="0" err="1" smtClean="0">
                <a:latin typeface="Comic Sans MS" pitchFamily="66" charset="0"/>
              </a:rPr>
              <a:t>lari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</a:t>
            </a:r>
            <a:r>
              <a:rPr lang="en-AU" sz="2800" i="1" dirty="0" err="1" smtClean="0">
                <a:latin typeface="Comic Sans MS" pitchFamily="66" charset="0"/>
              </a:rPr>
              <a:t>kerja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bel</a:t>
            </a:r>
            <a:r>
              <a:rPr lang="en-AU" sz="2800" i="1" dirty="0" err="1" smtClean="0">
                <a:latin typeface="Comic Sans MS" pitchFamily="66" charset="0"/>
              </a:rPr>
              <a:t>ajar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sz="2800" i="1" dirty="0" smtClean="0">
                <a:latin typeface="Comic Sans MS" pitchFamily="66" charset="0"/>
              </a:rPr>
              <a:t>kata</a:t>
            </a:r>
          </a:p>
          <a:p>
            <a:pPr marL="108000" indent="-180000"/>
            <a:r>
              <a:rPr lang="en-AU" sz="2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me-</a:t>
            </a:r>
            <a:r>
              <a:rPr lang="en-AU" sz="2800" dirty="0" smtClean="0">
                <a:latin typeface="Comic Sans MS" pitchFamily="66" charset="0"/>
              </a:rPr>
              <a:t> verbs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</a:t>
            </a:r>
            <a:r>
              <a:rPr lang="en-AU" sz="2800" i="1" dirty="0" err="1" smtClean="0">
                <a:latin typeface="Comic Sans MS" pitchFamily="66" charset="0"/>
              </a:rPr>
              <a:t>nonton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</a:t>
            </a:r>
            <a:r>
              <a:rPr lang="en-AU" sz="2800" i="1" dirty="0" err="1" smtClean="0">
                <a:latin typeface="Comic Sans MS" pitchFamily="66" charset="0"/>
              </a:rPr>
              <a:t>lihat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</a:t>
            </a:r>
            <a:r>
              <a:rPr lang="en-AU" sz="2800" i="1" dirty="0" err="1" smtClean="0">
                <a:latin typeface="Comic Sans MS" pitchFamily="66" charset="0"/>
              </a:rPr>
              <a:t>masak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men</a:t>
            </a:r>
            <a:r>
              <a:rPr lang="en-AU" sz="2800" i="1" dirty="0" err="1" smtClean="0">
                <a:latin typeface="Comic Sans MS" pitchFamily="66" charset="0"/>
              </a:rPr>
              <a:t>cari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mem</a:t>
            </a:r>
            <a:r>
              <a:rPr lang="en-AU" sz="2800" i="1" dirty="0" err="1" smtClean="0">
                <a:latin typeface="Comic Sans MS" pitchFamily="66" charset="0"/>
              </a:rPr>
              <a:t>bawa</a:t>
            </a:r>
            <a:endParaRPr lang="en-AU" sz="2800" i="1" dirty="0" smtClean="0">
              <a:latin typeface="Comic Sans MS" pitchFamily="66" charset="0"/>
            </a:endParaRPr>
          </a:p>
          <a:p>
            <a:pPr marL="108000" indent="-180000"/>
            <a:r>
              <a:rPr lang="en-A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 prefix </a:t>
            </a:r>
            <a:r>
              <a:rPr lang="en-AU" sz="2800" dirty="0" smtClean="0">
                <a:latin typeface="Comic Sans MS" pitchFamily="66" charset="0"/>
              </a:rPr>
              <a:t>verbs</a:t>
            </a:r>
          </a:p>
          <a:p>
            <a:pPr marL="0" indent="0"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makan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minum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duduk</a:t>
            </a:r>
            <a:endParaRPr lang="en-AU" sz="28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AU" dirty="0" smtClean="0">
                <a:latin typeface="Comic Sans MS" pitchFamily="66" charset="0"/>
              </a:rPr>
              <a:t> verbs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 marL="108000" indent="-180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dirty="0" smtClean="0">
                <a:latin typeface="Comic Sans MS" pitchFamily="66" charset="0"/>
              </a:rPr>
              <a:t>Verbs with the prefix </a:t>
            </a:r>
            <a:r>
              <a:rPr lang="en-A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AU" dirty="0" smtClean="0">
                <a:latin typeface="Comic Sans MS" pitchFamily="66" charset="0"/>
              </a:rPr>
              <a:t> are mostly </a:t>
            </a:r>
            <a:r>
              <a:rPr lang="en-AU" dirty="0" smtClean="0">
                <a:solidFill>
                  <a:srgbClr val="C00000"/>
                </a:solidFill>
                <a:latin typeface="Comic Sans MS" pitchFamily="66" charset="0"/>
              </a:rPr>
              <a:t>intransitive</a:t>
            </a:r>
            <a:r>
              <a:rPr lang="en-AU" dirty="0" smtClean="0">
                <a:latin typeface="Comic Sans MS" pitchFamily="66" charset="0"/>
              </a:rPr>
              <a:t>, i.e. they do NOT require a direct object.</a:t>
            </a:r>
          </a:p>
          <a:p>
            <a:pPr marL="108000" indent="-180000"/>
            <a:r>
              <a:rPr lang="en-AU" dirty="0" smtClean="0">
                <a:latin typeface="Comic Sans MS" pitchFamily="66" charset="0"/>
              </a:rPr>
              <a:t>They are usually </a:t>
            </a:r>
            <a:r>
              <a:rPr lang="en-AU" b="1" dirty="0" smtClean="0">
                <a:solidFill>
                  <a:srgbClr val="0070C0"/>
                </a:solidFill>
                <a:latin typeface="Comic Sans MS" pitchFamily="66" charset="0"/>
              </a:rPr>
              <a:t>followed by a </a:t>
            </a:r>
            <a:r>
              <a:rPr lang="en-AU" b="1" dirty="0" smtClean="0">
                <a:solidFill>
                  <a:srgbClr val="0070C0"/>
                </a:solidFill>
                <a:latin typeface="Comic Sans MS" pitchFamily="66" charset="0"/>
              </a:rPr>
              <a:t>preposition</a:t>
            </a:r>
            <a:r>
              <a:rPr lang="en-AU" dirty="0">
                <a:latin typeface="Comic Sans MS" pitchFamily="66" charset="0"/>
              </a:rPr>
              <a:t> </a:t>
            </a:r>
            <a:r>
              <a:rPr lang="en-AU" dirty="0" smtClean="0">
                <a:latin typeface="Comic Sans MS" pitchFamily="66" charset="0"/>
              </a:rPr>
              <a:t>(to</a:t>
            </a:r>
            <a:r>
              <a:rPr lang="en-AU" dirty="0" smtClean="0">
                <a:latin typeface="Comic Sans MS" pitchFamily="66" charset="0"/>
              </a:rPr>
              <a:t>, on, in, at , from, with) </a:t>
            </a:r>
            <a:r>
              <a:rPr lang="en-AU" dirty="0">
                <a:latin typeface="Comic Sans MS" pitchFamily="66" charset="0"/>
              </a:rPr>
              <a:t>showing where the </a:t>
            </a:r>
            <a:r>
              <a:rPr lang="en-AU" dirty="0" smtClean="0">
                <a:latin typeface="Comic Sans MS" pitchFamily="66" charset="0"/>
              </a:rPr>
              <a:t>action takes place.</a:t>
            </a:r>
          </a:p>
          <a:p>
            <a:pPr marL="0" indent="0"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bekerja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smtClean="0">
                <a:solidFill>
                  <a:srgbClr val="0070C0"/>
                </a:solidFill>
                <a:latin typeface="Comic Sans MS" pitchFamily="66" charset="0"/>
              </a:rPr>
              <a:t>di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bioskop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belajar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smtClean="0">
                <a:solidFill>
                  <a:srgbClr val="0070C0"/>
                </a:solidFill>
                <a:latin typeface="Comic Sans MS" pitchFamily="66" charset="0"/>
              </a:rPr>
              <a:t>di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perpustakaan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berlibur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err="1" smtClean="0">
                <a:solidFill>
                  <a:srgbClr val="0070C0"/>
                </a:solidFill>
                <a:latin typeface="Comic Sans MS" pitchFamily="66" charset="0"/>
              </a:rPr>
              <a:t>ke</a:t>
            </a:r>
            <a:r>
              <a:rPr lang="en-AU" sz="2800" i="1" dirty="0" smtClean="0">
                <a:latin typeface="Comic Sans MS" pitchFamily="66" charset="0"/>
              </a:rPr>
              <a:t> Hawaii, </a:t>
            </a:r>
            <a:r>
              <a:rPr lang="en-AU" sz="2800" i="1" dirty="0" err="1" smtClean="0">
                <a:latin typeface="Comic Sans MS" pitchFamily="66" charset="0"/>
              </a:rPr>
              <a:t>bercakap-cakap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err="1" smtClean="0">
                <a:solidFill>
                  <a:srgbClr val="0070C0"/>
                </a:solidFill>
                <a:latin typeface="Comic Sans MS" pitchFamily="66" charset="0"/>
              </a:rPr>
              <a:t>dengan</a:t>
            </a:r>
            <a:r>
              <a:rPr lang="en-AU" sz="2800" i="1" dirty="0" smtClean="0">
                <a:latin typeface="Comic Sans MS" pitchFamily="66" charset="0"/>
              </a:rPr>
              <a:t> Tom</a:t>
            </a:r>
            <a:endParaRPr lang="en-AU" sz="28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AU" dirty="0" smtClean="0">
                <a:latin typeface="Comic Sans MS" pitchFamily="66" charset="0"/>
              </a:rPr>
              <a:t> verbs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08000" indent="-180000"/>
            <a:r>
              <a:rPr lang="en-AU" dirty="0" smtClean="0">
                <a:latin typeface="Comic Sans MS" pitchFamily="66" charset="0"/>
              </a:rPr>
              <a:t>They are used with a noun to mean ‘to have’, replacing </a:t>
            </a:r>
            <a:r>
              <a:rPr lang="en-AU" dirty="0" err="1" smtClean="0">
                <a:latin typeface="Comic Sans MS" pitchFamily="66" charset="0"/>
              </a:rPr>
              <a:t>punya</a:t>
            </a:r>
            <a:r>
              <a:rPr lang="en-AU" dirty="0" smtClean="0">
                <a:latin typeface="Comic Sans MS" pitchFamily="66" charset="0"/>
              </a:rPr>
              <a:t>/</a:t>
            </a:r>
            <a:r>
              <a:rPr lang="en-AU" dirty="0" err="1" smtClean="0">
                <a:latin typeface="Comic Sans MS" pitchFamily="66" charset="0"/>
              </a:rPr>
              <a:t>mempunyai</a:t>
            </a:r>
            <a:endParaRPr lang="en-AU" dirty="0" smtClean="0">
              <a:latin typeface="Comic Sans MS" pitchFamily="66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Saya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bernama</a:t>
            </a:r>
            <a:r>
              <a:rPr lang="en-AU" sz="2800" i="1" dirty="0" smtClean="0">
                <a:latin typeface="Comic Sans MS" pitchFamily="66" charset="0"/>
              </a:rPr>
              <a:t> Tom.</a:t>
            </a:r>
          </a:p>
          <a:p>
            <a:pPr marL="108000" indent="-180000">
              <a:spcBef>
                <a:spcPts val="1200"/>
              </a:spcBef>
            </a:pPr>
            <a:r>
              <a:rPr lang="en-AU" dirty="0" smtClean="0">
                <a:latin typeface="Comic Sans MS" pitchFamily="66" charset="0"/>
              </a:rPr>
              <a:t>They can be used to replace </a:t>
            </a:r>
            <a:r>
              <a:rPr lang="en-AU" dirty="0" err="1" smtClean="0">
                <a:latin typeface="Comic Sans MS" pitchFamily="66" charset="0"/>
              </a:rPr>
              <a:t>pakai</a:t>
            </a:r>
            <a:r>
              <a:rPr lang="en-AU" dirty="0" smtClean="0">
                <a:latin typeface="Comic Sans MS" pitchFamily="66" charset="0"/>
              </a:rPr>
              <a:t>/</a:t>
            </a:r>
            <a:r>
              <a:rPr lang="en-AU" dirty="0" err="1" smtClean="0">
                <a:latin typeface="Comic Sans MS" pitchFamily="66" charset="0"/>
              </a:rPr>
              <a:t>memakai</a:t>
            </a:r>
            <a:r>
              <a:rPr lang="en-AU" dirty="0">
                <a:latin typeface="Comic Sans MS" pitchFamily="66" charset="0"/>
              </a:rPr>
              <a:t> </a:t>
            </a:r>
            <a:r>
              <a:rPr lang="en-AU" dirty="0" smtClean="0">
                <a:latin typeface="Comic Sans MS" pitchFamily="66" charset="0"/>
              </a:rPr>
              <a:t>(to wear)</a:t>
            </a:r>
          </a:p>
          <a:p>
            <a:pPr marL="0" indent="0"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Saya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bersepatu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merah</a:t>
            </a:r>
            <a:r>
              <a:rPr lang="en-AU" sz="2800" i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AU" sz="2800" i="1" dirty="0">
                <a:latin typeface="Comic Sans MS" pitchFamily="66" charset="0"/>
              </a:rPr>
              <a:t> </a:t>
            </a:r>
            <a:r>
              <a:rPr lang="en-AU" sz="2800" i="1" dirty="0" smtClean="0">
                <a:latin typeface="Comic Sans MS" pitchFamily="66" charset="0"/>
              </a:rPr>
              <a:t>              Orang </a:t>
            </a:r>
            <a:r>
              <a:rPr lang="en-AU" sz="2800" i="1" dirty="0" err="1" smtClean="0">
                <a:latin typeface="Comic Sans MS" pitchFamily="66" charset="0"/>
              </a:rPr>
              <a:t>itu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berkumis</a:t>
            </a:r>
            <a:r>
              <a:rPr lang="en-AU" sz="2800" i="1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Me-</a:t>
            </a:r>
            <a:r>
              <a:rPr lang="en-AU" dirty="0" smtClean="0">
                <a:latin typeface="Comic Sans MS" pitchFamily="66" charset="0"/>
              </a:rPr>
              <a:t> verbs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08000" indent="-180000">
              <a:spcBef>
                <a:spcPts val="600"/>
              </a:spcBef>
              <a:spcAft>
                <a:spcPts val="1800"/>
              </a:spcAft>
            </a:pPr>
            <a:r>
              <a:rPr lang="en-AU" dirty="0" smtClean="0">
                <a:latin typeface="Comic Sans MS" pitchFamily="66" charset="0"/>
              </a:rPr>
              <a:t>Verbs with the prefix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me-</a:t>
            </a:r>
            <a:r>
              <a:rPr lang="en-AU" dirty="0" smtClean="0">
                <a:latin typeface="Comic Sans MS" pitchFamily="66" charset="0"/>
              </a:rPr>
              <a:t> are mostly </a:t>
            </a:r>
            <a:r>
              <a:rPr lang="en-AU" dirty="0" smtClean="0">
                <a:solidFill>
                  <a:srgbClr val="FFC000"/>
                </a:solidFill>
                <a:latin typeface="Comic Sans MS" pitchFamily="66" charset="0"/>
              </a:rPr>
              <a:t>transitive</a:t>
            </a:r>
            <a:r>
              <a:rPr lang="en-AU" dirty="0" smtClean="0">
                <a:latin typeface="Comic Sans MS" pitchFamily="66" charset="0"/>
              </a:rPr>
              <a:t>, i.e. they carry an object. </a:t>
            </a:r>
          </a:p>
          <a:p>
            <a:pPr marL="108000" indent="-180000">
              <a:spcBef>
                <a:spcPts val="1800"/>
              </a:spcBef>
            </a:pPr>
            <a:r>
              <a:rPr lang="en-AU" dirty="0" smtClean="0">
                <a:latin typeface="Comic Sans MS" pitchFamily="66" charset="0"/>
              </a:rPr>
              <a:t>They are usually </a:t>
            </a:r>
            <a:r>
              <a:rPr lang="en-AU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followed by a noun</a:t>
            </a:r>
            <a:r>
              <a:rPr lang="en-AU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memasak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nasi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membeli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pakaian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menulis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surat</a:t>
            </a:r>
            <a:r>
              <a:rPr lang="en-AU" sz="2800" i="1" dirty="0" smtClean="0">
                <a:latin typeface="Comic Sans MS" pitchFamily="66" charset="0"/>
              </a:rPr>
              <a:t>, </a:t>
            </a:r>
            <a:r>
              <a:rPr lang="en-AU" sz="2800" i="1" dirty="0" err="1" smtClean="0">
                <a:latin typeface="Comic Sans MS" pitchFamily="66" charset="0"/>
              </a:rPr>
              <a:t>menonton</a:t>
            </a:r>
            <a:r>
              <a:rPr lang="en-AU" sz="2800" i="1" dirty="0" smtClean="0">
                <a:latin typeface="Comic Sans MS" pitchFamily="66" charset="0"/>
              </a:rPr>
              <a:t> film, </a:t>
            </a:r>
            <a:r>
              <a:rPr lang="en-AU" sz="2800" i="1" dirty="0" err="1" smtClean="0">
                <a:latin typeface="Comic Sans MS" pitchFamily="66" charset="0"/>
              </a:rPr>
              <a:t>mengirim</a:t>
            </a:r>
            <a:r>
              <a:rPr lang="en-AU" sz="2800" i="1" dirty="0" smtClean="0">
                <a:latin typeface="Comic Sans MS" pitchFamily="66" charset="0"/>
              </a:rPr>
              <a:t> </a:t>
            </a:r>
            <a:r>
              <a:rPr lang="en-AU" sz="2800" i="1" dirty="0" err="1" smtClean="0">
                <a:latin typeface="Comic Sans MS" pitchFamily="66" charset="0"/>
              </a:rPr>
              <a:t>uang</a:t>
            </a:r>
            <a:endParaRPr lang="en-AU" sz="2800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Me-</a:t>
            </a:r>
            <a:r>
              <a:rPr lang="en-AU" dirty="0" smtClean="0">
                <a:latin typeface="Comic Sans MS" pitchFamily="66" charset="0"/>
              </a:rPr>
              <a:t> verbs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08000" indent="-180000">
              <a:spcBef>
                <a:spcPts val="600"/>
              </a:spcBef>
              <a:spcAft>
                <a:spcPts val="1000"/>
              </a:spcAft>
            </a:pPr>
            <a:r>
              <a:rPr lang="en-AU" dirty="0" smtClean="0">
                <a:latin typeface="Comic Sans MS" pitchFamily="66" charset="0"/>
              </a:rPr>
              <a:t>The spelling of the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me-</a:t>
            </a:r>
            <a:r>
              <a:rPr lang="en-AU" dirty="0" smtClean="0">
                <a:latin typeface="Comic Sans MS" pitchFamily="66" charset="0"/>
              </a:rPr>
              <a:t> prefix is determined by the first letter of the base word. This is so it is easier to pronounce the word.</a:t>
            </a:r>
          </a:p>
          <a:p>
            <a:pPr marL="0" indent="0">
              <a:buNone/>
            </a:pPr>
            <a:r>
              <a:rPr lang="en-AU" sz="2800" i="1" dirty="0" err="1" smtClean="0">
                <a:latin typeface="Comic Sans MS" pitchFamily="66" charset="0"/>
              </a:rPr>
              <a:t>Contoh</a:t>
            </a:r>
            <a:r>
              <a:rPr lang="en-AU" sz="2800" i="1" dirty="0" smtClean="0">
                <a:latin typeface="Comic Sans MS" pitchFamily="66" charset="0"/>
              </a:rPr>
              <a:t>: </a:t>
            </a:r>
            <a:r>
              <a:rPr lang="en-AU" sz="2800" i="1" dirty="0" err="1" smtClean="0">
                <a:latin typeface="Comic Sans MS" pitchFamily="66" charset="0"/>
              </a:rPr>
              <a:t>me+ambil</a:t>
            </a:r>
            <a:r>
              <a:rPr lang="en-AU" sz="2800" i="1" dirty="0" smtClean="0">
                <a:latin typeface="Comic Sans MS" pitchFamily="66" charset="0"/>
              </a:rPr>
              <a:t> = </a:t>
            </a:r>
            <a:r>
              <a:rPr lang="en-AU" sz="28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meng</a:t>
            </a:r>
            <a:r>
              <a:rPr lang="en-AU" sz="2800" i="1" dirty="0" err="1" smtClean="0">
                <a:latin typeface="Comic Sans MS" pitchFamily="66" charset="0"/>
              </a:rPr>
              <a:t>ambil</a:t>
            </a:r>
            <a:endParaRPr lang="en-AU" sz="28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sz="2800" i="1" dirty="0">
                <a:latin typeface="Comic Sans MS" pitchFamily="66" charset="0"/>
              </a:rPr>
              <a:t> </a:t>
            </a:r>
            <a:r>
              <a:rPr lang="en-AU" sz="2800" i="1" dirty="0" smtClean="0">
                <a:latin typeface="Comic Sans MS" pitchFamily="66" charset="0"/>
              </a:rPr>
              <a:t>              </a:t>
            </a:r>
            <a:r>
              <a:rPr lang="en-AU" sz="2800" i="1" dirty="0" err="1" smtClean="0">
                <a:latin typeface="Comic Sans MS" pitchFamily="66" charset="0"/>
              </a:rPr>
              <a:t>me+coba</a:t>
            </a:r>
            <a:r>
              <a:rPr lang="en-AU" sz="2800" i="1" dirty="0" smtClean="0">
                <a:latin typeface="Comic Sans MS" pitchFamily="66" charset="0"/>
              </a:rPr>
              <a:t> = </a:t>
            </a:r>
            <a:r>
              <a:rPr lang="en-AU" sz="28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men</a:t>
            </a:r>
            <a:r>
              <a:rPr lang="en-AU" sz="2800" i="1" dirty="0" err="1" smtClean="0">
                <a:latin typeface="Comic Sans MS" pitchFamily="66" charset="0"/>
              </a:rPr>
              <a:t>coba</a:t>
            </a:r>
            <a:endParaRPr lang="en-AU" sz="28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sz="2800" i="1" dirty="0">
                <a:latin typeface="Comic Sans MS" pitchFamily="66" charset="0"/>
              </a:rPr>
              <a:t> </a:t>
            </a:r>
            <a:r>
              <a:rPr lang="en-AU" sz="2800" i="1" dirty="0" smtClean="0">
                <a:latin typeface="Comic Sans MS" pitchFamily="66" charset="0"/>
              </a:rPr>
              <a:t>              </a:t>
            </a:r>
            <a:r>
              <a:rPr lang="en-AU" sz="2800" i="1" dirty="0" err="1" smtClean="0">
                <a:latin typeface="Comic Sans MS" pitchFamily="66" charset="0"/>
              </a:rPr>
              <a:t>me+jual</a:t>
            </a:r>
            <a:r>
              <a:rPr lang="en-AU" sz="2800" i="1" dirty="0" smtClean="0">
                <a:latin typeface="Comic Sans MS" pitchFamily="66" charset="0"/>
              </a:rPr>
              <a:t> = </a:t>
            </a:r>
            <a:r>
              <a:rPr lang="en-AU" sz="28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men</a:t>
            </a:r>
            <a:r>
              <a:rPr lang="en-AU" sz="2800" i="1" dirty="0" err="1" smtClean="0">
                <a:latin typeface="Comic Sans MS" pitchFamily="66" charset="0"/>
              </a:rPr>
              <a:t>jual</a:t>
            </a:r>
            <a:endParaRPr lang="en-AU" sz="2800" i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sz="2800" i="1" dirty="0">
                <a:latin typeface="Comic Sans MS" pitchFamily="66" charset="0"/>
              </a:rPr>
              <a:t> </a:t>
            </a:r>
            <a:r>
              <a:rPr lang="en-AU" sz="2800" i="1" dirty="0" smtClean="0">
                <a:latin typeface="Comic Sans MS" pitchFamily="66" charset="0"/>
              </a:rPr>
              <a:t>              </a:t>
            </a:r>
            <a:r>
              <a:rPr lang="en-AU" sz="2800" i="1" dirty="0" err="1" smtClean="0">
                <a:latin typeface="Comic Sans MS" pitchFamily="66" charset="0"/>
              </a:rPr>
              <a:t>me+goreng</a:t>
            </a:r>
            <a:r>
              <a:rPr lang="en-AU" sz="2800" i="1" dirty="0" smtClean="0">
                <a:latin typeface="Comic Sans MS" pitchFamily="66" charset="0"/>
              </a:rPr>
              <a:t> = </a:t>
            </a:r>
            <a:r>
              <a:rPr lang="en-AU" sz="2800" b="1" i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meng</a:t>
            </a:r>
            <a:r>
              <a:rPr lang="en-AU" sz="2800" i="1" dirty="0" err="1" smtClean="0">
                <a:latin typeface="Comic Sans MS" pitchFamily="66" charset="0"/>
              </a:rPr>
              <a:t>goreng</a:t>
            </a:r>
            <a:endParaRPr lang="en-AU" sz="28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698335"/>
                </a:solidFill>
                <a:latin typeface="Comic Sans MS" pitchFamily="66" charset="0"/>
              </a:rPr>
              <a:t>No prefix </a:t>
            </a:r>
            <a:r>
              <a:rPr lang="en-AU" dirty="0" smtClean="0">
                <a:solidFill>
                  <a:srgbClr val="698335"/>
                </a:solidFill>
                <a:latin typeface="Comic Sans MS" pitchFamily="66" charset="0"/>
              </a:rPr>
              <a:t>verbs</a:t>
            </a:r>
            <a:endParaRPr lang="en-AU" dirty="0">
              <a:solidFill>
                <a:srgbClr val="698335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108000" indent="-180000">
              <a:spcBef>
                <a:spcPts val="600"/>
              </a:spcBef>
              <a:spcAft>
                <a:spcPts val="1200"/>
              </a:spcAft>
            </a:pPr>
            <a:r>
              <a:rPr lang="en-AU" dirty="0" smtClean="0">
                <a:latin typeface="Comic Sans MS" pitchFamily="66" charset="0"/>
              </a:rPr>
              <a:t>Verbs with no prefix, i.e. </a:t>
            </a:r>
            <a:r>
              <a:rPr lang="en-AU" b="1" dirty="0" smtClean="0">
                <a:solidFill>
                  <a:srgbClr val="698335"/>
                </a:solidFill>
                <a:latin typeface="Comic Sans MS" pitchFamily="66" charset="0"/>
              </a:rPr>
              <a:t>base word verbs</a:t>
            </a:r>
            <a:r>
              <a:rPr lang="en-AU" dirty="0" smtClean="0">
                <a:latin typeface="Comic Sans MS" pitchFamily="66" charset="0"/>
              </a:rPr>
              <a:t>, tend to be the most common everyday actions.</a:t>
            </a:r>
          </a:p>
          <a:p>
            <a:pPr marL="108000" indent="-180000">
              <a:spcBef>
                <a:spcPts val="600"/>
              </a:spcBef>
              <a:spcAft>
                <a:spcPts val="1200"/>
              </a:spcAft>
            </a:pPr>
            <a:r>
              <a:rPr lang="en-AU" dirty="0" smtClean="0">
                <a:latin typeface="Comic Sans MS" pitchFamily="66" charset="0"/>
              </a:rPr>
              <a:t>They are </a:t>
            </a:r>
            <a:r>
              <a:rPr lang="en-AU" dirty="0" smtClean="0">
                <a:solidFill>
                  <a:srgbClr val="C00000"/>
                </a:solidFill>
                <a:latin typeface="Comic Sans MS" pitchFamily="66" charset="0"/>
              </a:rPr>
              <a:t>intransitive</a:t>
            </a:r>
            <a:r>
              <a:rPr lang="en-AU" dirty="0" smtClean="0">
                <a:latin typeface="Comic Sans MS" pitchFamily="66" charset="0"/>
              </a:rPr>
              <a:t> verbs.</a:t>
            </a:r>
          </a:p>
          <a:p>
            <a:pPr marL="108000" indent="-180000"/>
            <a:r>
              <a:rPr lang="en-AU" dirty="0" smtClean="0">
                <a:latin typeface="Comic Sans MS" pitchFamily="66" charset="0"/>
              </a:rPr>
              <a:t>They are usually </a:t>
            </a: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followed by a preposition </a:t>
            </a:r>
            <a:r>
              <a:rPr lang="en-AU" dirty="0" smtClean="0">
                <a:latin typeface="Comic Sans MS" pitchFamily="66" charset="0"/>
              </a:rPr>
              <a:t>(in, on, at, to etc.)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698335"/>
                </a:solidFill>
                <a:latin typeface="Comic Sans MS" pitchFamily="66" charset="0"/>
              </a:rPr>
              <a:t>No prefix </a:t>
            </a:r>
            <a:r>
              <a:rPr lang="en-AU" dirty="0" smtClean="0">
                <a:solidFill>
                  <a:srgbClr val="698335"/>
                </a:solidFill>
                <a:latin typeface="Comic Sans MS" pitchFamily="66" charset="0"/>
              </a:rPr>
              <a:t>verbs</a:t>
            </a:r>
            <a:endParaRPr lang="en-AU" dirty="0">
              <a:solidFill>
                <a:srgbClr val="6983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AU" i="1" dirty="0" err="1" smtClean="0">
                <a:latin typeface="Comic Sans MS" pitchFamily="66" charset="0"/>
              </a:rPr>
              <a:t>Contoh</a:t>
            </a:r>
            <a:r>
              <a:rPr lang="en-AU" i="1" dirty="0" smtClean="0">
                <a:latin typeface="Comic Sans MS" pitchFamily="66" charset="0"/>
              </a:rPr>
              <a:t>: </a:t>
            </a:r>
          </a:p>
          <a:p>
            <a:pPr marL="0" indent="0">
              <a:buNone/>
            </a:pPr>
            <a:r>
              <a:rPr lang="en-AU" i="1" dirty="0" err="1" smtClean="0">
                <a:latin typeface="Comic Sans MS" pitchFamily="66" charset="0"/>
              </a:rPr>
              <a:t>Saya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tinggal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di </a:t>
            </a:r>
            <a:r>
              <a:rPr lang="en-AU" i="1" dirty="0" smtClean="0">
                <a:latin typeface="Comic Sans MS" pitchFamily="66" charset="0"/>
              </a:rPr>
              <a:t>Sydney.</a:t>
            </a:r>
          </a:p>
          <a:p>
            <a:pPr marL="0" indent="0">
              <a:buNone/>
            </a:pPr>
            <a:r>
              <a:rPr lang="en-AU" i="1" dirty="0" err="1" smtClean="0">
                <a:latin typeface="Comic Sans MS" pitchFamily="66" charset="0"/>
              </a:rPr>
              <a:t>Saya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bangun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pada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i="1" dirty="0" smtClean="0">
                <a:latin typeface="Comic Sans MS" pitchFamily="66" charset="0"/>
              </a:rPr>
              <a:t>jam </a:t>
            </a:r>
            <a:r>
              <a:rPr lang="en-AU" i="1" dirty="0" err="1" smtClean="0">
                <a:latin typeface="Comic Sans MS" pitchFamily="66" charset="0"/>
              </a:rPr>
              <a:t>enam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latin typeface="Comic Sans MS" pitchFamily="66" charset="0"/>
              </a:rPr>
              <a:t>pagi</a:t>
            </a:r>
            <a:r>
              <a:rPr lang="en-AU" i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AU" i="1" dirty="0" err="1" smtClean="0">
                <a:latin typeface="Comic Sans MS" pitchFamily="66" charset="0"/>
              </a:rPr>
              <a:t>Dia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tiba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di </a:t>
            </a:r>
            <a:r>
              <a:rPr lang="en-AU" i="1" dirty="0" smtClean="0">
                <a:latin typeface="Comic Sans MS" pitchFamily="66" charset="0"/>
              </a:rPr>
              <a:t>Bandung </a:t>
            </a:r>
            <a:r>
              <a:rPr lang="en-AU" i="1" dirty="0" err="1" smtClean="0">
                <a:latin typeface="Comic Sans MS" pitchFamily="66" charset="0"/>
              </a:rPr>
              <a:t>kemarin</a:t>
            </a:r>
            <a:r>
              <a:rPr lang="en-AU" i="1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AU" i="1" dirty="0" err="1" smtClean="0">
                <a:latin typeface="Comic Sans MS" pitchFamily="66" charset="0"/>
              </a:rPr>
              <a:t>Kapan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latin typeface="Comic Sans MS" pitchFamily="66" charset="0"/>
              </a:rPr>
              <a:t>kamu</a:t>
            </a:r>
            <a:r>
              <a:rPr lang="en-AU" i="1" dirty="0" smtClean="0"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pulang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i="1" dirty="0" err="1" smtClean="0">
                <a:solidFill>
                  <a:srgbClr val="698335"/>
                </a:solidFill>
                <a:latin typeface="Comic Sans MS" pitchFamily="66" charset="0"/>
              </a:rPr>
              <a:t>ke</a:t>
            </a:r>
            <a:r>
              <a:rPr lang="en-AU" i="1" dirty="0" smtClean="0">
                <a:solidFill>
                  <a:srgbClr val="698335"/>
                </a:solidFill>
                <a:latin typeface="Comic Sans MS" pitchFamily="66" charset="0"/>
              </a:rPr>
              <a:t> </a:t>
            </a:r>
            <a:r>
              <a:rPr lang="en-AU" i="1" dirty="0" smtClean="0">
                <a:latin typeface="Comic Sans MS" pitchFamily="66" charset="0"/>
              </a:rPr>
              <a:t>Indonesia?</a:t>
            </a:r>
            <a:endParaRPr lang="en-AU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698335"/>
                </a:solidFill>
                <a:latin typeface="Comic Sans MS" pitchFamily="66" charset="0"/>
              </a:rPr>
              <a:t>No prefix </a:t>
            </a:r>
            <a:r>
              <a:rPr lang="en-AU" dirty="0">
                <a:solidFill>
                  <a:srgbClr val="698335"/>
                </a:solidFill>
                <a:latin typeface="Comic Sans MS" pitchFamily="66" charset="0"/>
              </a:rPr>
              <a:t>verbs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8000" indent="-180000">
              <a:spcBef>
                <a:spcPts val="600"/>
              </a:spcBef>
              <a:spcAft>
                <a:spcPts val="1000"/>
              </a:spcAft>
            </a:pPr>
            <a:r>
              <a:rPr lang="en-AU" sz="2800" dirty="0">
                <a:latin typeface="Comic Sans MS" pitchFamily="66" charset="0"/>
              </a:rPr>
              <a:t>When the base word verbs are attached to a prefix, it changes the meaning/the function of the words</a:t>
            </a:r>
            <a:r>
              <a:rPr lang="en-AU" sz="28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AU" sz="2400" dirty="0" err="1" smtClean="0">
                <a:latin typeface="Comic Sans MS" pitchFamily="66" charset="0"/>
              </a:rPr>
              <a:t>Contoh</a:t>
            </a:r>
            <a:r>
              <a:rPr lang="en-AU" sz="2400" dirty="0" smtClean="0">
                <a:latin typeface="Comic Sans MS" pitchFamily="66" charset="0"/>
              </a:rPr>
              <a:t>: 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smtClean="0">
                <a:latin typeface="Comic Sans MS" pitchFamily="66" charset="0"/>
              </a:rPr>
              <a:t> = to wake up, to get up (verb)</a:t>
            </a:r>
          </a:p>
          <a:p>
            <a:pPr marL="0" indent="0">
              <a:buNone/>
            </a:pPr>
            <a:r>
              <a:rPr lang="en-AU" sz="2400" dirty="0" err="1" smtClean="0">
                <a:latin typeface="Comic Sans MS" pitchFamily="66" charset="0"/>
              </a:rPr>
              <a:t>mem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err="1" smtClean="0">
                <a:latin typeface="Comic Sans MS" pitchFamily="66" charset="0"/>
              </a:rPr>
              <a:t>kan</a:t>
            </a:r>
            <a:r>
              <a:rPr lang="en-AU" sz="2400" dirty="0" smtClean="0">
                <a:latin typeface="Comic Sans MS" pitchFamily="66" charset="0"/>
              </a:rPr>
              <a:t> = to wake someone else up (verb)</a:t>
            </a:r>
          </a:p>
          <a:p>
            <a:pPr marL="0" indent="0">
              <a:buNone/>
            </a:pPr>
            <a:r>
              <a:rPr lang="en-AU" sz="2400" dirty="0" smtClean="0">
                <a:latin typeface="Comic Sans MS" pitchFamily="66" charset="0"/>
              </a:rPr>
              <a:t>        </a:t>
            </a:r>
            <a:r>
              <a:rPr lang="en-AU" sz="2400" dirty="0" err="1" smtClean="0">
                <a:latin typeface="Comic Sans MS" pitchFamily="66" charset="0"/>
              </a:rPr>
              <a:t>ter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smtClean="0">
                <a:latin typeface="Comic Sans MS" pitchFamily="66" charset="0"/>
              </a:rPr>
              <a:t> = to wake suddenly (verb)</a:t>
            </a:r>
          </a:p>
          <a:p>
            <a:pPr marL="0" indent="0">
              <a:buNone/>
            </a:pPr>
            <a:r>
              <a:rPr lang="en-AU" sz="2400" dirty="0" smtClean="0">
                <a:latin typeface="Comic Sans MS" pitchFamily="66" charset="0"/>
              </a:rPr>
              <a:t>      </a:t>
            </a:r>
            <a:r>
              <a:rPr lang="en-AU" sz="2400" dirty="0" err="1" smtClean="0">
                <a:latin typeface="Comic Sans MS" pitchFamily="66" charset="0"/>
              </a:rPr>
              <a:t>mem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smtClean="0">
                <a:latin typeface="Comic Sans MS" pitchFamily="66" charset="0"/>
              </a:rPr>
              <a:t> = to build, to construct (verb)</a:t>
            </a:r>
          </a:p>
          <a:p>
            <a:pPr marL="0" indent="0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   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err="1" smtClean="0">
                <a:latin typeface="Comic Sans MS" pitchFamily="66" charset="0"/>
              </a:rPr>
              <a:t>an</a:t>
            </a:r>
            <a:r>
              <a:rPr lang="en-AU" sz="2400" dirty="0" smtClean="0">
                <a:latin typeface="Comic Sans MS" pitchFamily="66" charset="0"/>
              </a:rPr>
              <a:t> = a building (noun)</a:t>
            </a:r>
          </a:p>
          <a:p>
            <a:pPr marL="0" indent="0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   </a:t>
            </a:r>
            <a:r>
              <a:rPr lang="en-AU" sz="2400" dirty="0" err="1" smtClean="0">
                <a:latin typeface="Comic Sans MS" pitchFamily="66" charset="0"/>
              </a:rPr>
              <a:t>pem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smtClean="0">
                <a:latin typeface="Comic Sans MS" pitchFamily="66" charset="0"/>
              </a:rPr>
              <a:t> = a builder (noun)</a:t>
            </a:r>
          </a:p>
          <a:p>
            <a:pPr marL="0" indent="0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  </a:t>
            </a:r>
            <a:r>
              <a:rPr lang="en-AU" sz="2400" dirty="0" err="1" smtClean="0">
                <a:latin typeface="Comic Sans MS" pitchFamily="66" charset="0"/>
              </a:rPr>
              <a:t>pem</a:t>
            </a:r>
            <a:r>
              <a:rPr lang="en-A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bangun</a:t>
            </a:r>
            <a:r>
              <a:rPr lang="en-AU" sz="2400" dirty="0" err="1" smtClean="0">
                <a:latin typeface="Comic Sans MS" pitchFamily="66" charset="0"/>
              </a:rPr>
              <a:t>an</a:t>
            </a:r>
            <a:r>
              <a:rPr lang="en-AU" sz="2400" dirty="0" smtClean="0">
                <a:latin typeface="Comic Sans MS" pitchFamily="66" charset="0"/>
              </a:rPr>
              <a:t> = development (noun)</a:t>
            </a:r>
            <a:endParaRPr lang="en-AU" sz="2400" dirty="0">
              <a:latin typeface="Comic Sans MS" pitchFamily="66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186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KATA KERJA&amp;#x0D;&amp;#x0A;Verb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ree kinds of Indonesian verb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Ber- verb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Ber- verb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Me- verb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Me- verbs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No prefix verbs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No prefix verbs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No prefix verbs&amp;quot;&quot;/&gt;&lt;property id=&quot;20307&quot; value=&quot;264&quot;/&gt;&lt;/object&gt;&lt;object type=&quot;3&quot; unique_id=&quot;10024&quot;&gt;&lt;property id=&quot;20148&quot; value=&quot;5&quot;/&gt;&lt;property id=&quot;20300&quot; value=&quot;Slide 9 - &amp;quot;No prefix verbs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468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KATA KERJA Verbs</vt:lpstr>
      <vt:lpstr>Three kinds of Indonesian verbs</vt:lpstr>
      <vt:lpstr>Ber- verbs</vt:lpstr>
      <vt:lpstr>Ber- verbs</vt:lpstr>
      <vt:lpstr>Me- verbs</vt:lpstr>
      <vt:lpstr>Me- verbs</vt:lpstr>
      <vt:lpstr>No prefix verbs</vt:lpstr>
      <vt:lpstr>No prefix verbs</vt:lpstr>
      <vt:lpstr>No prefix verbs</vt:lpstr>
      <vt:lpstr>No prefix verbs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 KERJA Verbs</dc:title>
  <dc:creator>Christin ANGGRAHINI</dc:creator>
  <cp:lastModifiedBy>Christin ANGGRAHINI</cp:lastModifiedBy>
  <cp:revision>14</cp:revision>
  <dcterms:created xsi:type="dcterms:W3CDTF">2014-05-28T23:34:08Z</dcterms:created>
  <dcterms:modified xsi:type="dcterms:W3CDTF">2014-05-29T04:16:24Z</dcterms:modified>
</cp:coreProperties>
</file>