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pak</a:t>
            </a:r>
            <a:endParaRPr lang="en-AU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9921">
            <a:off x="9888567" y="202827"/>
            <a:ext cx="1838608" cy="24307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3461">
            <a:off x="280380" y="855851"/>
            <a:ext cx="2469707" cy="10570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4728">
            <a:off x="-10274" y="4288175"/>
            <a:ext cx="3042029" cy="30420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16" y="2095753"/>
            <a:ext cx="3048006" cy="30480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506" y="986653"/>
            <a:ext cx="2633103" cy="26331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244">
            <a:off x="9242209" y="4209537"/>
            <a:ext cx="2667389" cy="26673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38" y="3778898"/>
            <a:ext cx="1952920" cy="28256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301" y="242329"/>
            <a:ext cx="2123441" cy="21234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838" y="4753784"/>
            <a:ext cx="2857500" cy="20478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924" y="3409661"/>
            <a:ext cx="2574281" cy="14959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265" y="2684283"/>
            <a:ext cx="2562927" cy="21026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22364" y="4881482"/>
            <a:ext cx="2160998" cy="1300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447" y="2013454"/>
            <a:ext cx="2810915" cy="15528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445" y="-53000"/>
            <a:ext cx="2709070" cy="148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01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pak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612" y="1104382"/>
            <a:ext cx="7324531" cy="52689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AU" sz="4000" dirty="0"/>
              <a:t>I gather you think that </a:t>
            </a:r>
            <a:r>
              <a:rPr lang="en-AU" sz="4000" b="1" i="1" dirty="0"/>
              <a:t>“</a:t>
            </a:r>
            <a:r>
              <a:rPr lang="en-AU" sz="4000" b="1" i="1" dirty="0" err="1"/>
              <a:t>pak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“puck”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is the Indonesian word for a </a:t>
            </a:r>
            <a:r>
              <a:rPr lang="en-AU" sz="4000" i="1" dirty="0"/>
              <a:t>“pack” or “packet” of something.</a:t>
            </a:r>
          </a:p>
          <a:p>
            <a:pPr algn="just"/>
            <a:r>
              <a:rPr lang="en-AU" sz="4000" dirty="0"/>
              <a:t>Well, you can </a:t>
            </a:r>
            <a:r>
              <a:rPr lang="en-AU" sz="4000" i="1" dirty="0"/>
              <a:t>“pack” </a:t>
            </a:r>
            <a:r>
              <a:rPr lang="en-AU" sz="4000" dirty="0"/>
              <a:t>that thought away as I reveal that the honorific </a:t>
            </a:r>
            <a:r>
              <a:rPr lang="en-AU" sz="4000" b="1" i="1" dirty="0"/>
              <a:t>“Pak” </a:t>
            </a:r>
            <a:r>
              <a:rPr lang="en-AU" sz="4000" dirty="0"/>
              <a:t>means </a:t>
            </a:r>
            <a:r>
              <a:rPr lang="en-AU" sz="4000" i="1" dirty="0"/>
              <a:t>“Mr” </a:t>
            </a:r>
            <a:r>
              <a:rPr lang="en-AU" sz="4000" dirty="0"/>
              <a:t>or </a:t>
            </a:r>
            <a:r>
              <a:rPr lang="en-AU" sz="4000" i="1" dirty="0"/>
              <a:t>“Sir” </a:t>
            </a:r>
            <a:r>
              <a:rPr lang="en-AU" sz="4000" dirty="0"/>
              <a:t>in Indonesian. </a:t>
            </a:r>
          </a:p>
          <a:p>
            <a:pPr algn="just"/>
            <a:r>
              <a:rPr lang="en-AU" sz="4000" b="1" i="1" dirty="0"/>
              <a:t>“Pak” </a:t>
            </a:r>
            <a:r>
              <a:rPr lang="en-AU" sz="4000" dirty="0"/>
              <a:t>can also be used to address your father, much the same as </a:t>
            </a:r>
            <a:r>
              <a:rPr lang="en-AU" sz="4000" i="1" dirty="0"/>
              <a:t>“Dad” </a:t>
            </a:r>
            <a:r>
              <a:rPr lang="en-AU" sz="4000" dirty="0"/>
              <a:t>in English!</a:t>
            </a:r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6198" flipH="1">
            <a:off x="7692768" y="2715760"/>
            <a:ext cx="1470791" cy="31444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319" y="1431328"/>
            <a:ext cx="1858860" cy="4373789"/>
          </a:xfrm>
          <a:prstGeom prst="rect">
            <a:avLst/>
          </a:prstGeom>
        </p:spPr>
      </p:pic>
      <p:sp>
        <p:nvSpPr>
          <p:cNvPr id="9" name="Speech Bubble: Oval 8"/>
          <p:cNvSpPr/>
          <p:nvPr/>
        </p:nvSpPr>
        <p:spPr>
          <a:xfrm>
            <a:off x="8550048" y="1857896"/>
            <a:ext cx="1590272" cy="857864"/>
          </a:xfrm>
          <a:prstGeom prst="wedgeEllipseCallout">
            <a:avLst>
              <a:gd name="adj1" fmla="val -20732"/>
              <a:gd name="adj2" fmla="val 148393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785890" y="1963662"/>
            <a:ext cx="1118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/>
              <a:t>Selamat</a:t>
            </a:r>
            <a:r>
              <a:rPr lang="en-AU" dirty="0"/>
              <a:t> </a:t>
            </a:r>
            <a:r>
              <a:rPr lang="en-AU" dirty="0" err="1"/>
              <a:t>pagi</a:t>
            </a:r>
            <a:r>
              <a:rPr lang="en-AU" dirty="0"/>
              <a:t>, Pak.</a:t>
            </a:r>
            <a:endParaRPr lang="en-US" dirty="0"/>
          </a:p>
        </p:txBody>
      </p:sp>
      <p:sp>
        <p:nvSpPr>
          <p:cNvPr id="11" name="Speech Bubble: Oval 10"/>
          <p:cNvSpPr/>
          <p:nvPr/>
        </p:nvSpPr>
        <p:spPr>
          <a:xfrm>
            <a:off x="8090541" y="257453"/>
            <a:ext cx="2349599" cy="1387160"/>
          </a:xfrm>
          <a:prstGeom prst="wedgeEllipseCallout">
            <a:avLst>
              <a:gd name="adj1" fmla="val 55824"/>
              <a:gd name="adj2" fmla="val 90129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46373" y="458051"/>
            <a:ext cx="1997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/>
              <a:t>Selamat</a:t>
            </a:r>
            <a:r>
              <a:rPr lang="en-AU" dirty="0"/>
              <a:t> </a:t>
            </a:r>
            <a:r>
              <a:rPr lang="en-AU" dirty="0" err="1"/>
              <a:t>pagi</a:t>
            </a:r>
            <a:r>
              <a:rPr lang="en-AU" dirty="0"/>
              <a:t>, Bart. Your Indonesian is coming along well.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01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pak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321" y="1068871"/>
            <a:ext cx="11382900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So, when you go to Indonesia, </a:t>
            </a:r>
            <a:r>
              <a:rPr lang="en-AU" sz="4000" i="1" dirty="0"/>
              <a:t>“pack” </a:t>
            </a:r>
            <a:r>
              <a:rPr lang="en-AU" sz="4000" dirty="0"/>
              <a:t>your dictionary and don’t confuse </a:t>
            </a:r>
            <a:r>
              <a:rPr lang="en-AU" sz="4000" i="1" dirty="0"/>
              <a:t>“pack” </a:t>
            </a:r>
            <a:r>
              <a:rPr lang="en-AU" sz="4000" dirty="0"/>
              <a:t>with </a:t>
            </a:r>
            <a:r>
              <a:rPr lang="en-AU" sz="4000" b="1" i="1" dirty="0"/>
              <a:t>“</a:t>
            </a:r>
            <a:r>
              <a:rPr lang="en-AU" sz="4000" b="1" i="1" dirty="0" err="1"/>
              <a:t>pak</a:t>
            </a:r>
            <a:r>
              <a:rPr lang="en-AU" sz="4000" b="1" i="1" dirty="0"/>
              <a:t>” </a:t>
            </a:r>
            <a:r>
              <a:rPr lang="en-AU" sz="4000" dirty="0"/>
              <a:t>because there’ll be a </a:t>
            </a:r>
            <a:r>
              <a:rPr lang="en-AU" sz="4000" b="1" i="1" dirty="0"/>
              <a:t>“</a:t>
            </a:r>
            <a:r>
              <a:rPr lang="en-AU" sz="4000" b="1" i="1" dirty="0" err="1"/>
              <a:t>pak</a:t>
            </a:r>
            <a:r>
              <a:rPr lang="en-AU" sz="4000" b="1" i="1" dirty="0"/>
              <a:t>” </a:t>
            </a:r>
            <a:r>
              <a:rPr lang="en-AU" sz="4000" dirty="0"/>
              <a:t>around every corner!</a:t>
            </a:r>
          </a:p>
          <a:p>
            <a:endParaRPr lang="en-AU" sz="4000" i="1" dirty="0"/>
          </a:p>
        </p:txBody>
      </p:sp>
      <p:sp>
        <p:nvSpPr>
          <p:cNvPr id="9" name="Speech Bubble: Oval 8"/>
          <p:cNvSpPr/>
          <p:nvPr/>
        </p:nvSpPr>
        <p:spPr>
          <a:xfrm>
            <a:off x="1998106" y="2779424"/>
            <a:ext cx="1730516" cy="923903"/>
          </a:xfrm>
          <a:prstGeom prst="wedgeEllipseCallout">
            <a:avLst>
              <a:gd name="adj1" fmla="val -73481"/>
              <a:gd name="adj2" fmla="val 67421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71385" y="2880645"/>
            <a:ext cx="1325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Nama </a:t>
            </a:r>
            <a:r>
              <a:rPr lang="en-AU" dirty="0" err="1"/>
              <a:t>saya</a:t>
            </a:r>
            <a:r>
              <a:rPr lang="en-AU" dirty="0"/>
              <a:t> Pak Skinner.</a:t>
            </a:r>
            <a:endParaRPr lang="en-US" dirty="0"/>
          </a:p>
        </p:txBody>
      </p:sp>
      <p:sp>
        <p:nvSpPr>
          <p:cNvPr id="11" name="Speech Bubble: Oval 10"/>
          <p:cNvSpPr/>
          <p:nvPr/>
        </p:nvSpPr>
        <p:spPr>
          <a:xfrm>
            <a:off x="2271384" y="4083727"/>
            <a:ext cx="1661423" cy="800489"/>
          </a:xfrm>
          <a:prstGeom prst="wedgeEllipseCallout">
            <a:avLst>
              <a:gd name="adj1" fmla="val 75100"/>
              <a:gd name="adj2" fmla="val -34240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66455" y="4226515"/>
            <a:ext cx="1446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2" y="2506453"/>
            <a:ext cx="2429400" cy="4240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661" y="3187698"/>
            <a:ext cx="1982517" cy="35591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26843" y="4329409"/>
            <a:ext cx="152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Saya Pak Moe.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981" y="3275045"/>
            <a:ext cx="1341384" cy="3471816"/>
          </a:xfrm>
          <a:prstGeom prst="rect">
            <a:avLst/>
          </a:prstGeom>
        </p:spPr>
      </p:pic>
      <p:sp>
        <p:nvSpPr>
          <p:cNvPr id="15" name="Speech Bubble: Oval 14"/>
          <p:cNvSpPr/>
          <p:nvPr/>
        </p:nvSpPr>
        <p:spPr>
          <a:xfrm>
            <a:off x="7845147" y="3189133"/>
            <a:ext cx="1730516" cy="923903"/>
          </a:xfrm>
          <a:prstGeom prst="wedgeEllipseCallout">
            <a:avLst>
              <a:gd name="adj1" fmla="val -61682"/>
              <a:gd name="adj2" fmla="val 51086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142962" y="3348079"/>
            <a:ext cx="1207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Nama </a:t>
            </a:r>
            <a:r>
              <a:rPr lang="en-AU" dirty="0" err="1"/>
              <a:t>saya</a:t>
            </a:r>
            <a:r>
              <a:rPr lang="en-AU" dirty="0"/>
              <a:t> Pak Burns.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478" y="3187698"/>
            <a:ext cx="2332189" cy="3745120"/>
          </a:xfrm>
          <a:prstGeom prst="rect">
            <a:avLst/>
          </a:prstGeom>
        </p:spPr>
      </p:pic>
      <p:sp>
        <p:nvSpPr>
          <p:cNvPr id="18" name="Speech Bubble: Oval 17"/>
          <p:cNvSpPr/>
          <p:nvPr/>
        </p:nvSpPr>
        <p:spPr>
          <a:xfrm>
            <a:off x="8291869" y="4271982"/>
            <a:ext cx="1730516" cy="1003177"/>
          </a:xfrm>
          <a:prstGeom prst="wedgeEllipseCallout">
            <a:avLst>
              <a:gd name="adj1" fmla="val 87603"/>
              <a:gd name="adj2" fmla="val -56843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350734" y="4450404"/>
            <a:ext cx="161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Hai, </a:t>
            </a:r>
            <a:r>
              <a:rPr lang="en-AU" dirty="0" err="1"/>
              <a:t>nama</a:t>
            </a:r>
            <a:r>
              <a:rPr lang="en-AU" dirty="0"/>
              <a:t> </a:t>
            </a:r>
            <a:r>
              <a:rPr lang="en-AU" dirty="0" err="1"/>
              <a:t>saya</a:t>
            </a:r>
            <a:r>
              <a:rPr lang="en-AU" dirty="0"/>
              <a:t> Pak Flanders.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171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155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pak</vt:lpstr>
      <vt:lpstr>pak</vt:lpstr>
      <vt:lpstr>pak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42</cp:revision>
  <dcterms:created xsi:type="dcterms:W3CDTF">2016-04-10T22:18:35Z</dcterms:created>
  <dcterms:modified xsi:type="dcterms:W3CDTF">2017-01-03T10:15:01Z</dcterms:modified>
</cp:coreProperties>
</file>