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27/06/2017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bau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5" y="1517968"/>
            <a:ext cx="11514338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You probably think that </a:t>
            </a:r>
            <a:r>
              <a:rPr lang="en-AU" sz="4000" b="1" i="1" dirty="0"/>
              <a:t>“</a:t>
            </a:r>
            <a:r>
              <a:rPr lang="en-AU" sz="4000" b="1" i="1" dirty="0" err="1"/>
              <a:t>bau</a:t>
            </a:r>
            <a:r>
              <a:rPr lang="en-AU" sz="4000" b="1" i="1" dirty="0"/>
              <a:t>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pronounced </a:t>
            </a:r>
            <a:r>
              <a:rPr lang="en-AU" sz="4000" i="1" dirty="0"/>
              <a:t>“bah-</a:t>
            </a:r>
            <a:r>
              <a:rPr lang="en-AU" sz="4000" i="1" dirty="0" err="1"/>
              <a:t>oo</a:t>
            </a:r>
            <a:r>
              <a:rPr lang="en-AU" sz="4000" i="1" dirty="0"/>
              <a:t>”</a:t>
            </a:r>
            <a:r>
              <a:rPr lang="en-AU" sz="4000" dirty="0"/>
              <a:t>,</a:t>
            </a:r>
            <a:r>
              <a:rPr lang="en-AU" sz="4000" i="1" dirty="0"/>
              <a:t>  </a:t>
            </a:r>
            <a:r>
              <a:rPr lang="en-AU" sz="4000" dirty="0"/>
              <a:t>is the Indonesian word for </a:t>
            </a:r>
            <a:r>
              <a:rPr lang="en-AU" sz="4000" i="1" dirty="0"/>
              <a:t>“bow” </a:t>
            </a:r>
            <a:r>
              <a:rPr lang="en-AU" sz="4000" dirty="0"/>
              <a:t>right? Well, you better </a:t>
            </a:r>
            <a:r>
              <a:rPr lang="en-AU" sz="4000" i="1" dirty="0"/>
              <a:t>“bow out” </a:t>
            </a:r>
            <a:r>
              <a:rPr lang="en-AU" sz="4000" dirty="0"/>
              <a:t>gracefully because you are wrong yet again! The verb </a:t>
            </a:r>
            <a:r>
              <a:rPr lang="en-AU" sz="4000" b="1" i="1" dirty="0"/>
              <a:t>“</a:t>
            </a:r>
            <a:r>
              <a:rPr lang="en-AU" sz="4000" b="1" i="1" dirty="0" err="1"/>
              <a:t>bau</a:t>
            </a:r>
            <a:r>
              <a:rPr lang="en-AU" sz="4000" b="1" i="1" dirty="0"/>
              <a:t>” </a:t>
            </a:r>
            <a:r>
              <a:rPr lang="en-AU" sz="4000" dirty="0"/>
              <a:t>means to </a:t>
            </a:r>
            <a:r>
              <a:rPr lang="en-AU" sz="4000" i="1" dirty="0"/>
              <a:t>“stink” </a:t>
            </a:r>
            <a:r>
              <a:rPr lang="en-AU" sz="4000" dirty="0"/>
              <a:t>or </a:t>
            </a:r>
            <a:r>
              <a:rPr lang="en-AU" sz="4000" i="1" dirty="0"/>
              <a:t>“smell</a:t>
            </a:r>
            <a:r>
              <a:rPr lang="en-AU" sz="4000" dirty="0"/>
              <a:t>” in Indonesian.</a:t>
            </a:r>
            <a:endParaRPr lang="en-AU" sz="4000" b="1" i="1" dirty="0"/>
          </a:p>
          <a:p>
            <a:endParaRPr lang="en-AU" sz="4000" i="1" dirty="0"/>
          </a:p>
        </p:txBody>
      </p:sp>
      <p:pic>
        <p:nvPicPr>
          <p:cNvPr id="10" name="Picture 9" descr="A picture containing person&#10;&#10;Description generated with high confidence">
            <a:extLst>
              <a:ext uri="{FF2B5EF4-FFF2-40B4-BE49-F238E27FC236}">
                <a16:creationId xmlns:a16="http://schemas.microsoft.com/office/drawing/2014/main" id="{A70023CF-7BA8-46EA-BD5B-7BDFC93F0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087" y="3722914"/>
            <a:ext cx="3063966" cy="30639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5454241-0C5D-46F7-A36A-27FF93ED6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54" y="4177345"/>
            <a:ext cx="2380503" cy="2862108"/>
          </a:xfrm>
          <a:prstGeom prst="rect">
            <a:avLst/>
          </a:prstGeom>
        </p:spPr>
      </p:pic>
      <p:pic>
        <p:nvPicPr>
          <p:cNvPr id="16" name="Picture 15" descr="A picture containing thing&#10;&#10;Description generated with high confidence">
            <a:extLst>
              <a:ext uri="{FF2B5EF4-FFF2-40B4-BE49-F238E27FC236}">
                <a16:creationId xmlns:a16="http://schemas.microsoft.com/office/drawing/2014/main" id="{E259E67B-01B6-47E8-A41F-24EAA12B77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078" y="3648075"/>
            <a:ext cx="2857500" cy="3209925"/>
          </a:xfrm>
          <a:prstGeom prst="rect">
            <a:avLst/>
          </a:prstGeom>
        </p:spPr>
      </p:pic>
      <p:pic>
        <p:nvPicPr>
          <p:cNvPr id="18" name="Picture 17" descr="A picture containing woman&#10;&#10;Description generated with high confidence">
            <a:extLst>
              <a:ext uri="{FF2B5EF4-FFF2-40B4-BE49-F238E27FC236}">
                <a16:creationId xmlns:a16="http://schemas.microsoft.com/office/drawing/2014/main" id="{0A72C2D3-C6CF-434B-9859-A813A16551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909" y="3481178"/>
            <a:ext cx="2920063" cy="38108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47A38BD-3A62-4D87-B9A8-551ED94EA7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77" y="-31210"/>
            <a:ext cx="1609725" cy="16097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A7E4463-C31D-4A68-87B4-FBD28E6BA3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34499" y="-56779"/>
            <a:ext cx="1608657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bau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5" y="1648453"/>
            <a:ext cx="11514338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In some cultures, particularly the Japanese, bowing is very important so be careful not to </a:t>
            </a:r>
            <a:r>
              <a:rPr lang="en-AU" sz="4000" b="1" i="1" dirty="0"/>
              <a:t>“</a:t>
            </a:r>
            <a:r>
              <a:rPr lang="en-AU" sz="4000" b="1" i="1" dirty="0" err="1"/>
              <a:t>bau</a:t>
            </a:r>
            <a:r>
              <a:rPr lang="en-AU" sz="4000" b="1" i="1" dirty="0"/>
              <a:t>” </a:t>
            </a:r>
            <a:r>
              <a:rPr lang="en-AU" sz="4000" dirty="0"/>
              <a:t>when you </a:t>
            </a:r>
            <a:r>
              <a:rPr lang="en-AU" sz="4000" i="1" dirty="0"/>
              <a:t>“bow”. </a:t>
            </a:r>
            <a:r>
              <a:rPr lang="en-AU" sz="4000" dirty="0"/>
              <a:t>If you can show self-control, take a </a:t>
            </a:r>
            <a:r>
              <a:rPr lang="en-AU" sz="4000" i="1" dirty="0"/>
              <a:t>“bow”</a:t>
            </a:r>
            <a:r>
              <a:rPr lang="en-AU" sz="4000" dirty="0"/>
              <a:t>!</a:t>
            </a:r>
            <a:r>
              <a:rPr lang="en-AU" sz="4000" i="1" dirty="0"/>
              <a:t>	</a:t>
            </a:r>
            <a:endParaRPr lang="en-AU" sz="4000" b="1" i="1" dirty="0"/>
          </a:p>
          <a:p>
            <a:endParaRPr lang="en-AU" sz="4000" i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4CB8FE-7F5E-40CD-9B79-479FDA5BA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89" y="4376137"/>
            <a:ext cx="1905000" cy="1905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47BDFC-B73A-4C39-9D4F-0F03F0C4F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27426" y="4376137"/>
            <a:ext cx="1974097" cy="1905000"/>
          </a:xfrm>
          <a:prstGeom prst="rect">
            <a:avLst/>
          </a:prstGeom>
        </p:spPr>
      </p:pic>
      <p:pic>
        <p:nvPicPr>
          <p:cNvPr id="5" name="Picture 4" descr="A picture containing thing&#10;&#10;Description generated with high confidence">
            <a:extLst>
              <a:ext uri="{FF2B5EF4-FFF2-40B4-BE49-F238E27FC236}">
                <a16:creationId xmlns:a16="http://schemas.microsoft.com/office/drawing/2014/main" id="{D14A21A2-3FC6-4424-BCC1-38B533867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05" y="3557123"/>
            <a:ext cx="1938328" cy="32186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61FE588-F397-4C39-877B-4FC951765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456" y="3416379"/>
            <a:ext cx="2450461" cy="32487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AC9786D-56BF-4EEE-BD57-72493C3126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517" y="3557123"/>
            <a:ext cx="1028700" cy="981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A450E0-74F2-45E7-9364-E3EADC3C53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50525" y="4117666"/>
            <a:ext cx="2410587" cy="2428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64E54A-1534-40E7-90F1-79657F4813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32" y="181323"/>
            <a:ext cx="1964405" cy="149757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1BE0D65-F654-422F-91A8-470A4315D6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35959" y="181322"/>
            <a:ext cx="2005024" cy="1497579"/>
          </a:xfrm>
          <a:prstGeom prst="rect">
            <a:avLst/>
          </a:prstGeom>
        </p:spPr>
      </p:pic>
      <p:pic>
        <p:nvPicPr>
          <p:cNvPr id="20" name="Picture 19" descr="A picture containing object, thing, clock&#10;&#10;Description generated with very high confidence">
            <a:extLst>
              <a:ext uri="{FF2B5EF4-FFF2-40B4-BE49-F238E27FC236}">
                <a16:creationId xmlns:a16="http://schemas.microsoft.com/office/drawing/2014/main" id="{A441BCBF-12FC-44A1-8E40-2B3807A155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86" y="144814"/>
            <a:ext cx="1439847" cy="1439847"/>
          </a:xfrm>
          <a:prstGeom prst="rect">
            <a:avLst/>
          </a:prstGeom>
        </p:spPr>
      </p:pic>
      <p:pic>
        <p:nvPicPr>
          <p:cNvPr id="24" name="Picture 23" descr="A picture containing object, thing, clock&#10;&#10;Description generated with very high confidence">
            <a:extLst>
              <a:ext uri="{FF2B5EF4-FFF2-40B4-BE49-F238E27FC236}">
                <a16:creationId xmlns:a16="http://schemas.microsoft.com/office/drawing/2014/main" id="{90F3A3CE-0DE1-41C0-B963-5F1B2633DF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45756" y="107339"/>
            <a:ext cx="1408044" cy="143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2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92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bau</vt:lpstr>
      <vt:lpstr>bau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 (jatha1)</cp:lastModifiedBy>
  <cp:revision>41</cp:revision>
  <dcterms:created xsi:type="dcterms:W3CDTF">2016-04-10T22:18:35Z</dcterms:created>
  <dcterms:modified xsi:type="dcterms:W3CDTF">2017-06-27T08:12:22Z</dcterms:modified>
</cp:coreProperties>
</file>