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66" r:id="rId5"/>
    <p:sldId id="260" r:id="rId6"/>
    <p:sldId id="268" r:id="rId7"/>
    <p:sldId id="262" r:id="rId8"/>
    <p:sldId id="270" r:id="rId9"/>
    <p:sldId id="264" r:id="rId10"/>
    <p:sldId id="265" r:id="rId11"/>
    <p:sldId id="259" r:id="rId12"/>
    <p:sldId id="267" r:id="rId13"/>
    <p:sldId id="261" r:id="rId14"/>
    <p:sldId id="269" r:id="rId15"/>
    <p:sldId id="26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09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285" r:id="rId61"/>
    <p:sldId id="308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3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7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6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0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1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2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F60BD8-BE79-49B8-83EE-A82C74E88DC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10D003D-8D61-4008-9B55-02BE9B31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84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7C5E-ED38-452C-8785-886665FCC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Describing Animals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B6B6F-2F5C-48C0-822A-1EAE7359F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There’s No Monkey Business Here!</a:t>
            </a:r>
            <a:endParaRPr lang="en-US" dirty="0"/>
          </a:p>
        </p:txBody>
      </p:sp>
      <p:pic>
        <p:nvPicPr>
          <p:cNvPr id="5" name="Picture 4" descr="A giraffe standing in a field&#10;&#10;Description generated with very high confidence">
            <a:extLst>
              <a:ext uri="{FF2B5EF4-FFF2-40B4-BE49-F238E27FC236}">
                <a16:creationId xmlns:a16="http://schemas.microsoft.com/office/drawing/2014/main" id="{17490484-F177-4BEF-859A-59DE1BBC5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04" y="125351"/>
            <a:ext cx="6115975" cy="6115975"/>
          </a:xfrm>
          <a:prstGeom prst="rect">
            <a:avLst/>
          </a:prstGeom>
        </p:spPr>
      </p:pic>
      <p:pic>
        <p:nvPicPr>
          <p:cNvPr id="9" name="Picture 8" descr="A close up of a reptile&#10;&#10;Description generated with very high confidence">
            <a:extLst>
              <a:ext uri="{FF2B5EF4-FFF2-40B4-BE49-F238E27FC236}">
                <a16:creationId xmlns:a16="http://schemas.microsoft.com/office/drawing/2014/main" id="{729CAB11-8080-4FAB-9084-F4A76DEAC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42" y="4579768"/>
            <a:ext cx="3885398" cy="2526807"/>
          </a:xfrm>
          <a:prstGeom prst="rect">
            <a:avLst/>
          </a:prstGeom>
        </p:spPr>
      </p:pic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031A99E1-8C92-4D75-BE94-36CA250E5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84" y="910570"/>
            <a:ext cx="4215284" cy="2812305"/>
          </a:xfrm>
          <a:prstGeom prst="rect">
            <a:avLst/>
          </a:prstGeom>
        </p:spPr>
      </p:pic>
      <p:pic>
        <p:nvPicPr>
          <p:cNvPr id="13" name="Picture 12" descr="A rhinoceros standing and looking at the camera&#10;&#10;Description generated with high confidence">
            <a:extLst>
              <a:ext uri="{FF2B5EF4-FFF2-40B4-BE49-F238E27FC236}">
                <a16:creationId xmlns:a16="http://schemas.microsoft.com/office/drawing/2014/main" id="{E977E2EF-358C-4C04-AD52-6AD11200B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89" y="842741"/>
            <a:ext cx="4241024" cy="28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/>
              <a:t>See if you can say where this animal originates from …</a:t>
            </a:r>
            <a:endParaRPr lang="en-US" sz="3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Seekor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panda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berasal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mana?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/>
              <a:t>Seekor </a:t>
            </a:r>
            <a:r>
              <a:rPr lang="en-AU" sz="3400" cap="none" dirty="0"/>
              <a:t>panda </a:t>
            </a:r>
            <a:r>
              <a:rPr lang="en-AU" sz="3400" cap="none" dirty="0" err="1"/>
              <a:t>berasal</a:t>
            </a:r>
            <a:r>
              <a:rPr lang="en-AU" sz="3400" cap="none" dirty="0"/>
              <a:t> </a:t>
            </a:r>
            <a:r>
              <a:rPr lang="en-AU" sz="3400" cap="none" dirty="0" err="1"/>
              <a:t>dari</a:t>
            </a:r>
            <a:r>
              <a:rPr lang="en-AU" sz="3400" cap="none" dirty="0"/>
              <a:t> </a:t>
            </a:r>
            <a:r>
              <a:rPr lang="en-AU" sz="3400" cap="none" dirty="0" err="1"/>
              <a:t>Cina</a:t>
            </a:r>
            <a:r>
              <a:rPr lang="en-AU" sz="3400" cap="none" dirty="0"/>
              <a:t>.</a:t>
            </a:r>
            <a:endParaRPr lang="en-US" sz="3400" cap="none" dirty="0"/>
          </a:p>
        </p:txBody>
      </p:sp>
      <p:pic>
        <p:nvPicPr>
          <p:cNvPr id="8" name="Content Placeholder 7" descr="A panda bear&#10;&#10;Description generated with very high confidence">
            <a:extLst>
              <a:ext uri="{FF2B5EF4-FFF2-40B4-BE49-F238E27FC236}">
                <a16:creationId xmlns:a16="http://schemas.microsoft.com/office/drawing/2014/main" id="{C9F473FC-3306-4CF7-B070-B881658B6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139" y="1912520"/>
            <a:ext cx="4375893" cy="30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/>
              <a:t>See if you can say where this animal originates from …</a:t>
            </a:r>
            <a:endParaRPr lang="en-US" sz="3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>
                <a:latin typeface="Calibri" panose="020F0502020204030204" pitchFamily="34" charset="0"/>
                <a:cs typeface="Calibri" panose="020F0502020204030204" pitchFamily="34" charset="0"/>
              </a:rPr>
              <a:t>Seekor komodo berasal dari mana?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E541F1C-6E32-4410-B09D-327A25073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8932" y="2325950"/>
            <a:ext cx="4526614" cy="28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/>
              <a:t>Seekor</a:t>
            </a:r>
            <a:r>
              <a:rPr lang="en-AU" sz="3400" cap="none" dirty="0"/>
              <a:t> </a:t>
            </a:r>
            <a:r>
              <a:rPr lang="en-AU" sz="3400" cap="none" dirty="0" err="1"/>
              <a:t>komodo</a:t>
            </a:r>
            <a:r>
              <a:rPr lang="en-AU" sz="3400" cap="none" dirty="0"/>
              <a:t> </a:t>
            </a:r>
            <a:r>
              <a:rPr lang="en-AU" sz="3400" cap="none" dirty="0" err="1"/>
              <a:t>berasal</a:t>
            </a:r>
            <a:r>
              <a:rPr lang="en-AU" sz="3400" cap="none" dirty="0"/>
              <a:t> </a:t>
            </a:r>
            <a:r>
              <a:rPr lang="en-AU" sz="3400" cap="none" dirty="0" err="1"/>
              <a:t>dari</a:t>
            </a:r>
            <a:r>
              <a:rPr lang="en-AU" sz="3400" cap="none" dirty="0"/>
              <a:t> Indonesia.</a:t>
            </a:r>
            <a:endParaRPr lang="en-US" sz="3400" cap="none" dirty="0"/>
          </a:p>
        </p:txBody>
      </p:sp>
      <p:pic>
        <p:nvPicPr>
          <p:cNvPr id="9" name="Picture 8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A47B48D-9623-4D6A-B93B-2727F28A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8932" y="2325950"/>
            <a:ext cx="4526614" cy="2858155"/>
          </a:xfrm>
          <a:prstGeom prst="rect">
            <a:avLst/>
          </a:prstGeom>
        </p:spPr>
      </p:pic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B41B353B-5977-4DE2-AD06-C56DFC98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9" y="2144080"/>
            <a:ext cx="4829203" cy="32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/>
              <a:t>See if you can say where this animal originates from …</a:t>
            </a:r>
            <a:endParaRPr lang="en-US" sz="3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Seekor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koala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berasal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mana?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koala bear&#10;&#10;Description generated with very high confidence">
            <a:extLst>
              <a:ext uri="{FF2B5EF4-FFF2-40B4-BE49-F238E27FC236}">
                <a16:creationId xmlns:a16="http://schemas.microsoft.com/office/drawing/2014/main" id="{B6761086-37E6-45B0-ABCE-D1B66F1C3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/>
              <a:t>Seekor</a:t>
            </a:r>
            <a:r>
              <a:rPr lang="en-AU" sz="3400" cap="none" dirty="0"/>
              <a:t> koala </a:t>
            </a:r>
            <a:r>
              <a:rPr lang="en-AU" sz="3400" cap="none" dirty="0" err="1"/>
              <a:t>berasal</a:t>
            </a:r>
            <a:r>
              <a:rPr lang="en-AU" sz="3400" cap="none" dirty="0"/>
              <a:t> </a:t>
            </a:r>
            <a:r>
              <a:rPr lang="en-AU" sz="3400" cap="none" dirty="0" err="1"/>
              <a:t>dari</a:t>
            </a:r>
            <a:r>
              <a:rPr lang="en-AU" sz="3400" cap="none" dirty="0"/>
              <a:t> Australia.</a:t>
            </a:r>
            <a:endParaRPr lang="en-US" sz="3400" cap="none" dirty="0"/>
          </a:p>
        </p:txBody>
      </p:sp>
      <p:pic>
        <p:nvPicPr>
          <p:cNvPr id="8" name="Picture 7" descr="A koala bear&#10;&#10;Description generated with very high confidence">
            <a:extLst>
              <a:ext uri="{FF2B5EF4-FFF2-40B4-BE49-F238E27FC236}">
                <a16:creationId xmlns:a16="http://schemas.microsoft.com/office/drawing/2014/main" id="{22283A42-0279-489F-A4A5-5F9A9E39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  <p:pic>
        <p:nvPicPr>
          <p:cNvPr id="13" name="Picture 12" descr="A koala bear&#10;&#10;Description generated with very high confidence">
            <a:extLst>
              <a:ext uri="{FF2B5EF4-FFF2-40B4-BE49-F238E27FC236}">
                <a16:creationId xmlns:a16="http://schemas.microsoft.com/office/drawing/2014/main" id="{A9759133-C45C-45CA-AD99-A7C8D998F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88" y="2122010"/>
            <a:ext cx="2694774" cy="35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The “</a:t>
            </a:r>
            <a:r>
              <a:rPr lang="en-AU" cap="none" dirty="0" err="1"/>
              <a:t>ber</a:t>
            </a:r>
            <a:r>
              <a:rPr lang="en-AU" cap="none" dirty="0"/>
              <a:t>~” Prefix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45" y="2585473"/>
            <a:ext cx="10979546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The “</a:t>
            </a:r>
            <a:r>
              <a:rPr lang="en-AU" sz="2400" dirty="0" err="1"/>
              <a:t>ber</a:t>
            </a:r>
            <a:r>
              <a:rPr lang="en-AU" sz="2400" dirty="0"/>
              <a:t>~” prefix can come in very handy when describing an animal’s body parts or distinctive features.</a:t>
            </a:r>
          </a:p>
          <a:p>
            <a:pPr marL="0" indent="0">
              <a:buNone/>
            </a:pPr>
            <a:r>
              <a:rPr lang="en-AU" sz="2400" dirty="0"/>
              <a:t>Let’s look at the prefix “</a:t>
            </a:r>
            <a:r>
              <a:rPr lang="en-AU" sz="2400" dirty="0" err="1"/>
              <a:t>ber</a:t>
            </a:r>
            <a:r>
              <a:rPr lang="en-AU" sz="2400" dirty="0"/>
              <a:t>~” + a body part  + one or more adjectives .</a:t>
            </a:r>
          </a:p>
          <a:p>
            <a:pPr marL="0" indent="0">
              <a:buNone/>
            </a:pPr>
            <a:r>
              <a:rPr lang="en-AU" sz="2400" dirty="0"/>
              <a:t>The verb “</a:t>
            </a:r>
            <a:r>
              <a:rPr lang="en-AU" sz="2400" dirty="0" err="1"/>
              <a:t>ber</a:t>
            </a:r>
            <a:r>
              <a:rPr lang="en-AU" sz="2400" dirty="0"/>
              <a:t> + Body Part +  Adjective ” means “to have a (Body Part) which is (Adjective)”</a:t>
            </a:r>
          </a:p>
          <a:p>
            <a:pPr marL="0" indent="0">
              <a:buNone/>
            </a:pPr>
            <a:r>
              <a:rPr lang="en-AU" sz="2400" dirty="0"/>
              <a:t>For example,  “</a:t>
            </a:r>
            <a:r>
              <a:rPr lang="en-AU" sz="2400" dirty="0" err="1"/>
              <a:t>Seekor</a:t>
            </a:r>
            <a:r>
              <a:rPr lang="en-AU" sz="2400" dirty="0"/>
              <a:t> </a:t>
            </a:r>
            <a:r>
              <a:rPr lang="en-AU" sz="2400" dirty="0" err="1"/>
              <a:t>orangutan</a:t>
            </a:r>
            <a:r>
              <a:rPr lang="en-AU" sz="2400" dirty="0"/>
              <a:t> </a:t>
            </a:r>
            <a:r>
              <a:rPr lang="en-AU" sz="2400" dirty="0" err="1" smtClean="0"/>
              <a:t>berlengan</a:t>
            </a:r>
            <a:r>
              <a:rPr lang="en-AU" sz="2400" dirty="0" smtClean="0"/>
              <a:t> </a:t>
            </a:r>
            <a:r>
              <a:rPr lang="en-AU" sz="2400" dirty="0" err="1"/>
              <a:t>panjang</a:t>
            </a:r>
            <a:r>
              <a:rPr lang="en-AU" sz="2400" dirty="0"/>
              <a:t>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kuat</a:t>
            </a:r>
            <a:r>
              <a:rPr lang="en-AU" sz="2400" dirty="0"/>
              <a:t> (An orang-utan has arms </a:t>
            </a:r>
            <a:r>
              <a:rPr lang="en-AU" sz="2400" dirty="0" smtClean="0"/>
              <a:t>which </a:t>
            </a:r>
            <a:r>
              <a:rPr lang="en-AU" sz="2400" dirty="0"/>
              <a:t>are long and powerful).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/>
              <a:t>See if you can describe this animal’s fur (</a:t>
            </a:r>
            <a:r>
              <a:rPr lang="en-AU" sz="3400" cap="none" dirty="0" err="1"/>
              <a:t>bulu</a:t>
            </a:r>
            <a:r>
              <a:rPr lang="en-AU" sz="3400" dirty="0"/>
              <a:t>) …</a:t>
            </a:r>
            <a:endParaRPr lang="en-US" sz="3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seekor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panda?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 err="1"/>
              <a:t>Seekor</a:t>
            </a:r>
            <a:r>
              <a:rPr lang="en-AU" sz="3400" dirty="0"/>
              <a:t> panda </a:t>
            </a:r>
            <a:r>
              <a:rPr lang="en-AU" sz="3400" dirty="0" err="1"/>
              <a:t>berbulu</a:t>
            </a:r>
            <a:r>
              <a:rPr lang="en-AU" sz="3400" dirty="0"/>
              <a:t> </a:t>
            </a:r>
            <a:r>
              <a:rPr lang="en-AU" sz="3400" dirty="0" err="1" smtClean="0"/>
              <a:t>tebal</a:t>
            </a:r>
            <a:r>
              <a:rPr lang="en-AU" sz="3400" dirty="0" smtClean="0"/>
              <a:t>, </a:t>
            </a:r>
            <a:r>
              <a:rPr lang="en-AU" sz="3400" dirty="0" err="1" smtClean="0"/>
              <a:t>hitam</a:t>
            </a:r>
            <a:r>
              <a:rPr lang="en-AU" sz="3400" dirty="0" smtClean="0"/>
              <a:t> </a:t>
            </a:r>
            <a:r>
              <a:rPr lang="en-AU" sz="3400" dirty="0" err="1"/>
              <a:t>dan</a:t>
            </a:r>
            <a:r>
              <a:rPr lang="en-AU" sz="3400" dirty="0"/>
              <a:t> </a:t>
            </a:r>
            <a:r>
              <a:rPr lang="en-AU" sz="3400" dirty="0" err="1"/>
              <a:t>putih</a:t>
            </a:r>
            <a:r>
              <a:rPr lang="en-AU" sz="3400" dirty="0"/>
              <a:t>.</a:t>
            </a:r>
            <a:endParaRPr lang="en-US" sz="3400" cap="none" dirty="0"/>
          </a:p>
        </p:txBody>
      </p:sp>
      <p:pic>
        <p:nvPicPr>
          <p:cNvPr id="8" name="Content Placeholder 7" descr="A panda bear&#10;&#10;Description generated with very high confidence">
            <a:extLst>
              <a:ext uri="{FF2B5EF4-FFF2-40B4-BE49-F238E27FC236}">
                <a16:creationId xmlns:a16="http://schemas.microsoft.com/office/drawing/2014/main" id="{C9F473FC-3306-4CF7-B070-B881658B6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139" y="1912520"/>
            <a:ext cx="4375893" cy="3022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B3F9C8-9019-4744-9E14-C1A53BA67F27}"/>
              </a:ext>
            </a:extLst>
          </p:cNvPr>
          <p:cNvSpPr txBox="1"/>
          <p:nvPr/>
        </p:nvSpPr>
        <p:spPr>
          <a:xfrm>
            <a:off x="830139" y="5007005"/>
            <a:ext cx="5018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A panda has </a:t>
            </a:r>
            <a:r>
              <a:rPr lang="en-AU" sz="3600" b="1" dirty="0" smtClean="0">
                <a:latin typeface="+mj-lt"/>
              </a:rPr>
              <a:t>fur </a:t>
            </a:r>
            <a:r>
              <a:rPr lang="en-AU" sz="3600" b="1" dirty="0">
                <a:latin typeface="+mj-lt"/>
              </a:rPr>
              <a:t>which is </a:t>
            </a:r>
            <a:r>
              <a:rPr lang="en-AU" sz="3600" b="1" dirty="0" smtClean="0">
                <a:latin typeface="+mj-lt"/>
              </a:rPr>
              <a:t>thick, black </a:t>
            </a:r>
            <a:r>
              <a:rPr lang="en-AU" sz="3600" b="1" dirty="0">
                <a:latin typeface="+mj-lt"/>
              </a:rPr>
              <a:t>and white</a:t>
            </a:r>
            <a:r>
              <a:rPr lang="en-AU" sz="3200" b="1" dirty="0">
                <a:latin typeface="+mj-lt"/>
              </a:rPr>
              <a:t>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35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/>
              <a:t>See if you can describe this animal’s tail (</a:t>
            </a:r>
            <a:r>
              <a:rPr lang="en-AU" sz="3400" dirty="0" err="1"/>
              <a:t>ekor</a:t>
            </a:r>
            <a:r>
              <a:rPr lang="en-AU" sz="3400" dirty="0"/>
              <a:t>) …</a:t>
            </a:r>
            <a:endParaRPr lang="en-US" sz="3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seekor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komodo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dirty="0"/>
          </a:p>
        </p:txBody>
      </p:sp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E541F1C-6E32-4410-B09D-327A25073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8932" y="2325950"/>
            <a:ext cx="4526614" cy="28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The “se~” Prefix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49499"/>
            <a:ext cx="10979546" cy="3636511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The “se~” prefix can come in very handy when describing animals.</a:t>
            </a:r>
          </a:p>
          <a:p>
            <a:pPr marL="0" indent="0">
              <a:buNone/>
            </a:pPr>
            <a:r>
              <a:rPr lang="en-AU" sz="2800" dirty="0"/>
              <a:t>Let’s look at the prefix “se~” + the noun “</a:t>
            </a:r>
            <a:r>
              <a:rPr lang="en-AU" sz="2800" dirty="0" err="1"/>
              <a:t>ekor</a:t>
            </a:r>
            <a:r>
              <a:rPr lang="en-AU" sz="2800" dirty="0"/>
              <a:t>” .</a:t>
            </a:r>
          </a:p>
          <a:p>
            <a:pPr marL="0" indent="0">
              <a:buNone/>
            </a:pPr>
            <a:r>
              <a:rPr lang="en-AU" sz="2800" dirty="0"/>
              <a:t>The article “</a:t>
            </a:r>
            <a:r>
              <a:rPr lang="en-AU" sz="2800" dirty="0" err="1"/>
              <a:t>seekor</a:t>
            </a:r>
            <a:r>
              <a:rPr lang="en-AU" sz="2800" dirty="0"/>
              <a:t>” means “a”  or “an” when placed before the name of an animal</a:t>
            </a:r>
          </a:p>
          <a:p>
            <a:pPr marL="0" indent="0">
              <a:buNone/>
            </a:pPr>
            <a:r>
              <a:rPr lang="en-AU" sz="2800" dirty="0"/>
              <a:t>For example,  “</a:t>
            </a:r>
            <a:r>
              <a:rPr lang="en-AU" sz="2800" dirty="0" err="1"/>
              <a:t>Seekor</a:t>
            </a:r>
            <a:r>
              <a:rPr lang="en-AU" sz="2800" dirty="0"/>
              <a:t> orangutan” (An orang-utan).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/>
              <a:t>Seekor</a:t>
            </a:r>
            <a:r>
              <a:rPr lang="en-AU" sz="3400" cap="none" dirty="0"/>
              <a:t> </a:t>
            </a:r>
            <a:r>
              <a:rPr lang="en-AU" sz="3400" cap="none" dirty="0" err="1"/>
              <a:t>komodo</a:t>
            </a:r>
            <a:r>
              <a:rPr lang="en-AU" sz="3400" cap="none" dirty="0"/>
              <a:t> </a:t>
            </a:r>
            <a:r>
              <a:rPr lang="en-AU" sz="3400" cap="none" dirty="0" err="1"/>
              <a:t>berekor</a:t>
            </a:r>
            <a:r>
              <a:rPr lang="en-AU" sz="3400" cap="none" dirty="0"/>
              <a:t> </a:t>
            </a:r>
            <a:r>
              <a:rPr lang="en-AU" sz="3400" cap="none" dirty="0" err="1"/>
              <a:t>panjang</a:t>
            </a:r>
            <a:r>
              <a:rPr lang="en-AU" sz="3400" cap="none" dirty="0"/>
              <a:t> </a:t>
            </a:r>
            <a:r>
              <a:rPr lang="en-AU" sz="3400" cap="none" dirty="0" err="1"/>
              <a:t>dan</a:t>
            </a:r>
            <a:r>
              <a:rPr lang="en-AU" sz="3400" cap="none" dirty="0"/>
              <a:t> </a:t>
            </a:r>
            <a:r>
              <a:rPr lang="en-AU" sz="3400" cap="none" dirty="0" err="1"/>
              <a:t>kuat</a:t>
            </a:r>
            <a:r>
              <a:rPr lang="en-AU" sz="3400" cap="none" dirty="0"/>
              <a:t>.</a:t>
            </a:r>
            <a:endParaRPr lang="en-US" sz="3400" cap="none" dirty="0"/>
          </a:p>
        </p:txBody>
      </p:sp>
      <p:pic>
        <p:nvPicPr>
          <p:cNvPr id="9" name="Picture 8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A47B48D-9623-4D6A-B93B-2727F28A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1922" y="2006600"/>
            <a:ext cx="4526614" cy="2858155"/>
          </a:xfrm>
          <a:prstGeom prst="rect">
            <a:avLst/>
          </a:prstGeom>
        </p:spPr>
      </p:pic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B41B353B-5977-4DE2-AD06-C56DFC98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1638053"/>
            <a:ext cx="4829203" cy="3221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C79083-394D-4344-AC9E-8D96726177D2}"/>
              </a:ext>
            </a:extLst>
          </p:cNvPr>
          <p:cNvSpPr txBox="1"/>
          <p:nvPr/>
        </p:nvSpPr>
        <p:spPr>
          <a:xfrm>
            <a:off x="944106" y="4859946"/>
            <a:ext cx="456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A </a:t>
            </a:r>
            <a:r>
              <a:rPr lang="en-AU" sz="3600" b="1" dirty="0" err="1">
                <a:latin typeface="+mj-lt"/>
              </a:rPr>
              <a:t>komodo</a:t>
            </a:r>
            <a:r>
              <a:rPr lang="en-AU" sz="3600" b="1" dirty="0">
                <a:latin typeface="+mj-lt"/>
              </a:rPr>
              <a:t> has a tail that is long and powerful.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80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/>
              <a:t>See if you can describe this animal’s ears (</a:t>
            </a:r>
            <a:r>
              <a:rPr lang="en-AU" sz="3400" dirty="0" err="1"/>
              <a:t>telinga</a:t>
            </a:r>
            <a:r>
              <a:rPr lang="en-AU" sz="3400" dirty="0"/>
              <a:t>) …</a:t>
            </a:r>
            <a:endParaRPr lang="en-US" sz="3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seekor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koala?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koala bear&#10;&#10;Description generated with very high confidence">
            <a:extLst>
              <a:ext uri="{FF2B5EF4-FFF2-40B4-BE49-F238E27FC236}">
                <a16:creationId xmlns:a16="http://schemas.microsoft.com/office/drawing/2014/main" id="{B6761086-37E6-45B0-ABCE-D1B66F1C3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2" y="178934"/>
            <a:ext cx="5226816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/>
              <a:t>Seekor</a:t>
            </a:r>
            <a:r>
              <a:rPr lang="en-AU" sz="3400" cap="none" dirty="0"/>
              <a:t> koala </a:t>
            </a:r>
            <a:r>
              <a:rPr lang="en-AU" sz="3400" cap="none" dirty="0" err="1"/>
              <a:t>bertelinga</a:t>
            </a:r>
            <a:r>
              <a:rPr lang="en-AU" sz="3400" cap="none" dirty="0"/>
              <a:t> </a:t>
            </a:r>
            <a:r>
              <a:rPr lang="en-AU" sz="3400" cap="none" dirty="0" err="1"/>
              <a:t>besar</a:t>
            </a:r>
            <a:r>
              <a:rPr lang="en-AU" sz="3400" cap="none" dirty="0"/>
              <a:t> </a:t>
            </a:r>
            <a:r>
              <a:rPr lang="en-AU" sz="3400" cap="none" dirty="0" err="1"/>
              <a:t>dan</a:t>
            </a:r>
            <a:r>
              <a:rPr lang="en-AU" sz="3400" cap="none" dirty="0"/>
              <a:t> </a:t>
            </a:r>
            <a:r>
              <a:rPr lang="en-AU" sz="3400" cap="none" dirty="0" err="1"/>
              <a:t>berbulu</a:t>
            </a:r>
            <a:r>
              <a:rPr lang="en-AU" sz="3400" cap="none" dirty="0"/>
              <a:t>. </a:t>
            </a:r>
            <a:endParaRPr lang="en-US" sz="3400" cap="none" dirty="0"/>
          </a:p>
        </p:txBody>
      </p:sp>
      <p:pic>
        <p:nvPicPr>
          <p:cNvPr id="8" name="Picture 7" descr="A koala bear&#10;&#10;Description generated with very high confidence">
            <a:extLst>
              <a:ext uri="{FF2B5EF4-FFF2-40B4-BE49-F238E27FC236}">
                <a16:creationId xmlns:a16="http://schemas.microsoft.com/office/drawing/2014/main" id="{22283A42-0279-489F-A4A5-5F9A9E39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  <p:pic>
        <p:nvPicPr>
          <p:cNvPr id="13" name="Picture 12" descr="A koala bear&#10;&#10;Description generated with very high confidence">
            <a:extLst>
              <a:ext uri="{FF2B5EF4-FFF2-40B4-BE49-F238E27FC236}">
                <a16:creationId xmlns:a16="http://schemas.microsoft.com/office/drawing/2014/main" id="{A9759133-C45C-45CA-AD99-A7C8D998F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99" y="1917280"/>
            <a:ext cx="2694774" cy="3529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DF6781-F903-4C4A-8432-97A4E200F4E3}"/>
              </a:ext>
            </a:extLst>
          </p:cNvPr>
          <p:cNvSpPr txBox="1"/>
          <p:nvPr/>
        </p:nvSpPr>
        <p:spPr>
          <a:xfrm>
            <a:off x="694590" y="5596495"/>
            <a:ext cx="5226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400" b="1" dirty="0">
                <a:latin typeface="+mj-lt"/>
              </a:rPr>
              <a:t>A koala has ears which are large and furry. </a:t>
            </a:r>
            <a:endParaRPr lang="en-US" sz="3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53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The “~</a:t>
            </a:r>
            <a:r>
              <a:rPr lang="en-AU" cap="none" dirty="0" err="1"/>
              <a:t>nya</a:t>
            </a:r>
            <a:r>
              <a:rPr lang="en-AU" cap="none" dirty="0"/>
              <a:t>” Suffix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6712"/>
            <a:ext cx="10979546" cy="4818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The “~</a:t>
            </a:r>
            <a:r>
              <a:rPr lang="en-AU" sz="2800" dirty="0" err="1"/>
              <a:t>nya</a:t>
            </a:r>
            <a:r>
              <a:rPr lang="en-AU" sz="2800" dirty="0"/>
              <a:t>” suffix can also come in very handy when describing an animal’s body parts or distinctive features.</a:t>
            </a:r>
          </a:p>
          <a:p>
            <a:pPr marL="0" indent="0">
              <a:buNone/>
            </a:pPr>
            <a:r>
              <a:rPr lang="en-AU" sz="2800" dirty="0"/>
              <a:t>Let’s look at the structure Body Part + “~</a:t>
            </a:r>
            <a:r>
              <a:rPr lang="en-AU" sz="2800" dirty="0" err="1"/>
              <a:t>nya</a:t>
            </a:r>
            <a:r>
              <a:rPr lang="en-AU" sz="2800" dirty="0"/>
              <a:t>” + one or more adjectives .</a:t>
            </a:r>
          </a:p>
          <a:p>
            <a:pPr marL="0" indent="0">
              <a:buNone/>
            </a:pPr>
            <a:r>
              <a:rPr lang="en-AU" sz="2800" dirty="0"/>
              <a:t>The structure Body Part + “~</a:t>
            </a:r>
            <a:r>
              <a:rPr lang="en-AU" sz="2800" dirty="0" err="1"/>
              <a:t>nya</a:t>
            </a:r>
            <a:r>
              <a:rPr lang="en-AU" sz="2800" dirty="0"/>
              <a:t>” + Adjective ” means “its (Body Part) is (Adjective)”</a:t>
            </a:r>
          </a:p>
          <a:p>
            <a:pPr marL="0" indent="0">
              <a:buNone/>
            </a:pPr>
            <a:r>
              <a:rPr lang="en-AU" sz="2800" dirty="0"/>
              <a:t>For example,  “</a:t>
            </a:r>
            <a:r>
              <a:rPr lang="en-AU" sz="2800" dirty="0" err="1"/>
              <a:t>Bulunya</a:t>
            </a:r>
            <a:r>
              <a:rPr lang="en-AU" sz="2800" dirty="0"/>
              <a:t> </a:t>
            </a:r>
            <a:r>
              <a:rPr lang="en-AU" sz="2800" dirty="0" err="1"/>
              <a:t>coklat</a:t>
            </a:r>
            <a:r>
              <a:rPr lang="en-AU" sz="2800" dirty="0"/>
              <a:t> </a:t>
            </a:r>
            <a:r>
              <a:rPr lang="en-AU" sz="2800" dirty="0" err="1"/>
              <a:t>kemerahan</a:t>
            </a:r>
            <a:r>
              <a:rPr lang="en-AU" sz="2800" dirty="0"/>
              <a:t> (Its fur is reddish brown).</a:t>
            </a:r>
          </a:p>
          <a:p>
            <a:pPr marL="0" indent="0">
              <a:buNone/>
            </a:pPr>
            <a:r>
              <a:rPr lang="en-AU" dirty="0"/>
              <a:t>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/>
              <a:t>See if you can describe this animal’s ears (</a:t>
            </a:r>
            <a:r>
              <a:rPr lang="en-AU" sz="3400" cap="none" dirty="0" err="1"/>
              <a:t>telinga</a:t>
            </a:r>
            <a:r>
              <a:rPr lang="en-AU" sz="3400" dirty="0"/>
              <a:t>) …</a:t>
            </a:r>
            <a:endParaRPr lang="en-US" sz="3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telinga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seekor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panda?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 err="1"/>
              <a:t>Telinganya</a:t>
            </a:r>
            <a:r>
              <a:rPr lang="en-AU" sz="3400" dirty="0"/>
              <a:t> </a:t>
            </a:r>
            <a:r>
              <a:rPr lang="en-AU" sz="3400" dirty="0" err="1"/>
              <a:t>kecil</a:t>
            </a:r>
            <a:r>
              <a:rPr lang="en-AU" sz="3400" dirty="0"/>
              <a:t> </a:t>
            </a:r>
            <a:r>
              <a:rPr lang="en-AU" sz="3400" dirty="0" err="1"/>
              <a:t>dan</a:t>
            </a:r>
            <a:r>
              <a:rPr lang="en-AU" sz="3400" dirty="0"/>
              <a:t> </a:t>
            </a:r>
            <a:r>
              <a:rPr lang="en-AU" sz="3400" dirty="0" err="1"/>
              <a:t>berbulu</a:t>
            </a:r>
            <a:r>
              <a:rPr lang="en-AU" sz="3400" dirty="0"/>
              <a:t> </a:t>
            </a:r>
            <a:r>
              <a:rPr lang="en-AU" sz="3400" dirty="0" err="1"/>
              <a:t>hitam</a:t>
            </a:r>
            <a:r>
              <a:rPr lang="en-AU" sz="3400" dirty="0"/>
              <a:t>.</a:t>
            </a:r>
            <a:endParaRPr lang="en-US" sz="3400" cap="none" dirty="0"/>
          </a:p>
        </p:txBody>
      </p:sp>
      <p:pic>
        <p:nvPicPr>
          <p:cNvPr id="8" name="Content Placeholder 7" descr="A panda bear&#10;&#10;Description generated with very high confidence">
            <a:extLst>
              <a:ext uri="{FF2B5EF4-FFF2-40B4-BE49-F238E27FC236}">
                <a16:creationId xmlns:a16="http://schemas.microsoft.com/office/drawing/2014/main" id="{C9F473FC-3306-4CF7-B070-B881658B6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139" y="1912520"/>
            <a:ext cx="4375893" cy="3022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B3F9C8-9019-4744-9E14-C1A53BA67F27}"/>
              </a:ext>
            </a:extLst>
          </p:cNvPr>
          <p:cNvSpPr txBox="1"/>
          <p:nvPr/>
        </p:nvSpPr>
        <p:spPr>
          <a:xfrm>
            <a:off x="830139" y="5007005"/>
            <a:ext cx="5018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Its ears are small and black-furred</a:t>
            </a:r>
            <a:r>
              <a:rPr lang="en-AU" sz="3200" b="1" dirty="0">
                <a:latin typeface="+mj-lt"/>
              </a:rPr>
              <a:t>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55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/>
              <a:t>See if you can describe this animal’s skin (</a:t>
            </a:r>
            <a:r>
              <a:rPr lang="en-AU" sz="3400" dirty="0" err="1"/>
              <a:t>kulit</a:t>
            </a:r>
            <a:r>
              <a:rPr lang="en-AU" sz="3400" dirty="0"/>
              <a:t>)</a:t>
            </a:r>
            <a:endParaRPr lang="en-US" sz="3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kulit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seekor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komodo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dirty="0"/>
          </a:p>
        </p:txBody>
      </p:sp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E541F1C-6E32-4410-B09D-327A25073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8932" y="2325950"/>
            <a:ext cx="4526614" cy="28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/>
              <a:t>Kulitnya</a:t>
            </a:r>
            <a:r>
              <a:rPr lang="en-AU" sz="3400" cap="none" dirty="0"/>
              <a:t> </a:t>
            </a:r>
            <a:r>
              <a:rPr lang="en-AU" sz="3400" cap="none" dirty="0" err="1"/>
              <a:t>tebal</a:t>
            </a:r>
            <a:r>
              <a:rPr lang="en-AU" sz="3400" cap="none" dirty="0"/>
              <a:t> </a:t>
            </a:r>
            <a:r>
              <a:rPr lang="en-AU" sz="3400" cap="none" dirty="0" err="1"/>
              <a:t>dan</a:t>
            </a:r>
            <a:r>
              <a:rPr lang="en-AU" sz="3400" cap="none" dirty="0"/>
              <a:t> </a:t>
            </a:r>
            <a:r>
              <a:rPr lang="en-AU" sz="3400" cap="none" dirty="0" err="1"/>
              <a:t>keras</a:t>
            </a:r>
            <a:r>
              <a:rPr lang="en-AU" sz="3400" cap="none" dirty="0"/>
              <a:t>. </a:t>
            </a:r>
            <a:endParaRPr lang="en-US" sz="3400" cap="none" dirty="0"/>
          </a:p>
        </p:txBody>
      </p:sp>
      <p:pic>
        <p:nvPicPr>
          <p:cNvPr id="9" name="Picture 8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A47B48D-9623-4D6A-B93B-2727F28A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1922" y="2006600"/>
            <a:ext cx="4526614" cy="2858155"/>
          </a:xfrm>
          <a:prstGeom prst="rect">
            <a:avLst/>
          </a:prstGeom>
        </p:spPr>
      </p:pic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B41B353B-5977-4DE2-AD06-C56DFC98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1638053"/>
            <a:ext cx="4829203" cy="3221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C79083-394D-4344-AC9E-8D96726177D2}"/>
              </a:ext>
            </a:extLst>
          </p:cNvPr>
          <p:cNvSpPr txBox="1"/>
          <p:nvPr/>
        </p:nvSpPr>
        <p:spPr>
          <a:xfrm>
            <a:off x="944106" y="4859946"/>
            <a:ext cx="456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Its skin is thick and hard.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35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/>
              <a:t>See if you can describe this animal’s nose (</a:t>
            </a:r>
            <a:r>
              <a:rPr lang="en-AU" sz="3400" dirty="0" err="1"/>
              <a:t>hidung</a:t>
            </a:r>
            <a:r>
              <a:rPr lang="en-AU" sz="3400" dirty="0"/>
              <a:t>) …</a:t>
            </a:r>
            <a:endParaRPr lang="en-US" sz="3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hidung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seekor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koala?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koala bear&#10;&#10;Description generated with very high confidence">
            <a:extLst>
              <a:ext uri="{FF2B5EF4-FFF2-40B4-BE49-F238E27FC236}">
                <a16:creationId xmlns:a16="http://schemas.microsoft.com/office/drawing/2014/main" id="{B6761086-37E6-45B0-ABCE-D1B66F1C3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2" y="178934"/>
            <a:ext cx="5226816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/>
              <a:t>Hidungnya</a:t>
            </a:r>
            <a:r>
              <a:rPr lang="en-AU" sz="3400" cap="none" dirty="0"/>
              <a:t> </a:t>
            </a:r>
            <a:r>
              <a:rPr lang="en-AU" sz="3400" cap="none" dirty="0" err="1"/>
              <a:t>hitam</a:t>
            </a:r>
            <a:r>
              <a:rPr lang="en-AU" sz="3400" cap="none" dirty="0"/>
              <a:t> </a:t>
            </a:r>
            <a:r>
              <a:rPr lang="en-AU" sz="3400" cap="none" dirty="0" err="1"/>
              <a:t>dan</a:t>
            </a:r>
            <a:r>
              <a:rPr lang="en-AU" sz="3400" cap="none" dirty="0"/>
              <a:t> </a:t>
            </a:r>
            <a:r>
              <a:rPr lang="en-AU" sz="3400" cap="none" dirty="0" err="1"/>
              <a:t>pesek</a:t>
            </a:r>
            <a:r>
              <a:rPr lang="en-AU" sz="3400" cap="none" dirty="0"/>
              <a:t>. </a:t>
            </a:r>
            <a:endParaRPr lang="en-US" sz="3400" cap="none" dirty="0"/>
          </a:p>
        </p:txBody>
      </p:sp>
      <p:pic>
        <p:nvPicPr>
          <p:cNvPr id="8" name="Picture 7" descr="A koala bear&#10;&#10;Description generated with very high confidence">
            <a:extLst>
              <a:ext uri="{FF2B5EF4-FFF2-40B4-BE49-F238E27FC236}">
                <a16:creationId xmlns:a16="http://schemas.microsoft.com/office/drawing/2014/main" id="{22283A42-0279-489F-A4A5-5F9A9E39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  <p:pic>
        <p:nvPicPr>
          <p:cNvPr id="13" name="Picture 12" descr="A koala bear&#10;&#10;Description generated with very high confidence">
            <a:extLst>
              <a:ext uri="{FF2B5EF4-FFF2-40B4-BE49-F238E27FC236}">
                <a16:creationId xmlns:a16="http://schemas.microsoft.com/office/drawing/2014/main" id="{A9759133-C45C-45CA-AD99-A7C8D998F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99" y="1917280"/>
            <a:ext cx="2694774" cy="3529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DF6781-F903-4C4A-8432-97A4E200F4E3}"/>
              </a:ext>
            </a:extLst>
          </p:cNvPr>
          <p:cNvSpPr txBox="1"/>
          <p:nvPr/>
        </p:nvSpPr>
        <p:spPr>
          <a:xfrm>
            <a:off x="694590" y="5596495"/>
            <a:ext cx="5226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400" b="1" dirty="0">
                <a:latin typeface="+mj-lt"/>
              </a:rPr>
              <a:t>Its nose is black and flat. </a:t>
            </a:r>
            <a:endParaRPr lang="en-US" sz="3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90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/>
              <a:t>See if you can identify this animal …</a:t>
            </a:r>
            <a:endParaRPr lang="en-US" sz="3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binatang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smtClean="0"/>
              <a:t>Describing the Personality of Animals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6712"/>
            <a:ext cx="10979546" cy="4818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The </a:t>
            </a:r>
            <a:r>
              <a:rPr lang="en-AU" sz="2800" dirty="0" smtClean="0"/>
              <a:t>personality of an animal can be expressed using the structure:</a:t>
            </a:r>
            <a:endParaRPr lang="en-AU" sz="2800" dirty="0"/>
          </a:p>
          <a:p>
            <a:pPr marL="0" indent="0">
              <a:buNone/>
            </a:pPr>
            <a:r>
              <a:rPr lang="en-AU" sz="2800" dirty="0" err="1"/>
              <a:t>S</a:t>
            </a:r>
            <a:r>
              <a:rPr lang="en-AU" sz="2800" dirty="0" err="1" smtClean="0"/>
              <a:t>eekor</a:t>
            </a:r>
            <a:r>
              <a:rPr lang="en-AU" sz="2800" dirty="0" smtClean="0"/>
              <a:t>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 </a:t>
            </a:r>
            <a:r>
              <a:rPr lang="en-AU" sz="2800" b="1" u="sng" dirty="0" smtClean="0"/>
              <a:t>ADJECTIVE</a:t>
            </a:r>
            <a:r>
              <a:rPr lang="en-AU" sz="2800" dirty="0" smtClean="0"/>
              <a:t>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b="1" u="sng" dirty="0" smtClean="0"/>
              <a:t>ADJECTIVE</a:t>
            </a:r>
            <a:r>
              <a:rPr lang="en-AU" sz="2800" dirty="0" smtClean="0"/>
              <a:t>. </a:t>
            </a:r>
          </a:p>
          <a:p>
            <a:pPr marL="0" indent="0">
              <a:buNone/>
            </a:pPr>
            <a:r>
              <a:rPr lang="en-AU" sz="2800" dirty="0" smtClean="0"/>
              <a:t>A/An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is </a:t>
            </a:r>
            <a:r>
              <a:rPr lang="en-AU" sz="2800" b="1" u="sng" dirty="0"/>
              <a:t>ADJECTIVE</a:t>
            </a:r>
            <a:r>
              <a:rPr lang="en-AU" sz="2800" dirty="0" smtClean="0"/>
              <a:t> and </a:t>
            </a:r>
            <a:r>
              <a:rPr lang="en-AU" sz="2800" b="1" u="sng" dirty="0" smtClean="0"/>
              <a:t>ADJECTIVE</a:t>
            </a:r>
            <a:r>
              <a:rPr lang="en-AU" sz="2800" dirty="0" smtClean="0"/>
              <a:t>.</a:t>
            </a:r>
            <a:endParaRPr lang="en-AU" sz="2800" dirty="0"/>
          </a:p>
          <a:p>
            <a:pPr marL="0" indent="0">
              <a:buNone/>
            </a:pPr>
            <a:r>
              <a:rPr lang="en-AU" dirty="0"/>
              <a:t>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 err="1" smtClean="0"/>
              <a:t>Seekor</a:t>
            </a:r>
            <a:r>
              <a:rPr lang="en-AU" sz="3400" dirty="0" smtClean="0"/>
              <a:t> panda  </a:t>
            </a:r>
            <a:r>
              <a:rPr lang="en-AU" sz="3400" dirty="0" err="1" smtClean="0"/>
              <a:t>malu</a:t>
            </a:r>
            <a:r>
              <a:rPr lang="en-AU" sz="3400" dirty="0" smtClean="0"/>
              <a:t> </a:t>
            </a:r>
            <a:r>
              <a:rPr lang="en-AU" sz="3400" dirty="0" err="1" smtClean="0"/>
              <a:t>dan</a:t>
            </a:r>
            <a:r>
              <a:rPr lang="en-AU" sz="3400" dirty="0" smtClean="0"/>
              <a:t> </a:t>
            </a:r>
            <a:r>
              <a:rPr lang="en-AU" sz="3400" dirty="0" err="1" smtClean="0"/>
              <a:t>jinak</a:t>
            </a:r>
            <a:r>
              <a:rPr lang="en-AU" sz="3400" dirty="0" smtClean="0"/>
              <a:t>.</a:t>
            </a:r>
            <a:endParaRPr lang="en-US" sz="3400" cap="none" dirty="0"/>
          </a:p>
        </p:txBody>
      </p:sp>
      <p:pic>
        <p:nvPicPr>
          <p:cNvPr id="8" name="Content Placeholder 7" descr="A panda bear&#10;&#10;Description generated with very high confidence">
            <a:extLst>
              <a:ext uri="{FF2B5EF4-FFF2-40B4-BE49-F238E27FC236}">
                <a16:creationId xmlns:a16="http://schemas.microsoft.com/office/drawing/2014/main" id="{C9F473FC-3306-4CF7-B070-B881658B6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139" y="1912520"/>
            <a:ext cx="4375893" cy="3022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B3F9C8-9019-4744-9E14-C1A53BA67F27}"/>
              </a:ext>
            </a:extLst>
          </p:cNvPr>
          <p:cNvSpPr txBox="1"/>
          <p:nvPr/>
        </p:nvSpPr>
        <p:spPr>
          <a:xfrm>
            <a:off x="830139" y="5007005"/>
            <a:ext cx="5018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latin typeface="+mj-lt"/>
              </a:rPr>
              <a:t>A panda is shy and docile</a:t>
            </a:r>
            <a:r>
              <a:rPr lang="en-AU" sz="3200" b="1" dirty="0" smtClean="0">
                <a:latin typeface="+mj-lt"/>
              </a:rPr>
              <a:t>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3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 smtClean="0"/>
              <a:t>Seekor</a:t>
            </a:r>
            <a:r>
              <a:rPr lang="en-AU" sz="3400" cap="none" dirty="0" smtClean="0"/>
              <a:t> komodo </a:t>
            </a:r>
            <a:r>
              <a:rPr lang="en-AU" sz="3400" cap="none" dirty="0" err="1" smtClean="0"/>
              <a:t>ganas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dan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berbahaya</a:t>
            </a:r>
            <a:r>
              <a:rPr lang="en-AU" sz="3400" cap="none" dirty="0" smtClean="0"/>
              <a:t>. </a:t>
            </a:r>
            <a:endParaRPr lang="en-US" sz="3400" cap="none" dirty="0"/>
          </a:p>
        </p:txBody>
      </p:sp>
      <p:pic>
        <p:nvPicPr>
          <p:cNvPr id="9" name="Picture 8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A47B48D-9623-4D6A-B93B-2727F28A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1922" y="2006600"/>
            <a:ext cx="4526614" cy="2858155"/>
          </a:xfrm>
          <a:prstGeom prst="rect">
            <a:avLst/>
          </a:prstGeom>
        </p:spPr>
      </p:pic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B41B353B-5977-4DE2-AD06-C56DFC98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1638053"/>
            <a:ext cx="4829203" cy="3221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C79083-394D-4344-AC9E-8D96726177D2}"/>
              </a:ext>
            </a:extLst>
          </p:cNvPr>
          <p:cNvSpPr txBox="1"/>
          <p:nvPr/>
        </p:nvSpPr>
        <p:spPr>
          <a:xfrm>
            <a:off x="944106" y="4859946"/>
            <a:ext cx="456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latin typeface="+mj-lt"/>
              </a:rPr>
              <a:t>A komodo is fierce and dangerous.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55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2" y="178934"/>
            <a:ext cx="5226816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 smtClean="0"/>
              <a:t>Seekor</a:t>
            </a:r>
            <a:r>
              <a:rPr lang="en-AU" sz="3400" cap="none" dirty="0" smtClean="0"/>
              <a:t> koala </a:t>
            </a:r>
            <a:r>
              <a:rPr lang="en-AU" sz="3400" cap="none" dirty="0" err="1" smtClean="0"/>
              <a:t>mungil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dan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jinak</a:t>
            </a:r>
            <a:r>
              <a:rPr lang="en-AU" sz="3400" cap="none" dirty="0" smtClean="0"/>
              <a:t>. </a:t>
            </a:r>
            <a:endParaRPr lang="en-US" sz="3400" cap="none" dirty="0"/>
          </a:p>
        </p:txBody>
      </p:sp>
      <p:pic>
        <p:nvPicPr>
          <p:cNvPr id="8" name="Picture 7" descr="A koala bear&#10;&#10;Description generated with very high confidence">
            <a:extLst>
              <a:ext uri="{FF2B5EF4-FFF2-40B4-BE49-F238E27FC236}">
                <a16:creationId xmlns:a16="http://schemas.microsoft.com/office/drawing/2014/main" id="{22283A42-0279-489F-A4A5-5F9A9E39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  <p:pic>
        <p:nvPicPr>
          <p:cNvPr id="13" name="Picture 12" descr="A koala bear&#10;&#10;Description generated with very high confidence">
            <a:extLst>
              <a:ext uri="{FF2B5EF4-FFF2-40B4-BE49-F238E27FC236}">
                <a16:creationId xmlns:a16="http://schemas.microsoft.com/office/drawing/2014/main" id="{A9759133-C45C-45CA-AD99-A7C8D998F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99" y="1917280"/>
            <a:ext cx="2694774" cy="3529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DF6781-F903-4C4A-8432-97A4E200F4E3}"/>
              </a:ext>
            </a:extLst>
          </p:cNvPr>
          <p:cNvSpPr txBox="1"/>
          <p:nvPr/>
        </p:nvSpPr>
        <p:spPr>
          <a:xfrm>
            <a:off x="694590" y="5596495"/>
            <a:ext cx="5226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400" b="1" dirty="0" smtClean="0">
                <a:latin typeface="+mj-lt"/>
              </a:rPr>
              <a:t>A koala is cute and docile. </a:t>
            </a:r>
            <a:endParaRPr lang="en-US" sz="3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96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smtClean="0"/>
              <a:t>Comparing Attributes of the Animal to a </a:t>
            </a:r>
            <a:r>
              <a:rPr lang="en-AU" dirty="0"/>
              <a:t>S</a:t>
            </a:r>
            <a:r>
              <a:rPr lang="en-AU" cap="none" dirty="0" smtClean="0"/>
              <a:t>imilar Species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6712"/>
            <a:ext cx="10979546" cy="4818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800" dirty="0"/>
              <a:t>The </a:t>
            </a:r>
            <a:r>
              <a:rPr lang="en-AU" sz="2800" dirty="0" smtClean="0"/>
              <a:t>attributes of an animal can be compared to a similar species using  one of the following structures:</a:t>
            </a:r>
            <a:endParaRPr lang="en-AU" sz="2800" dirty="0"/>
          </a:p>
          <a:p>
            <a:pPr marL="0" indent="0">
              <a:buNone/>
            </a:pPr>
            <a:r>
              <a:rPr lang="en-AU" sz="2800" dirty="0" err="1"/>
              <a:t>S</a:t>
            </a:r>
            <a:r>
              <a:rPr lang="en-AU" sz="2800" dirty="0" err="1" smtClean="0"/>
              <a:t>eekor</a:t>
            </a:r>
            <a:r>
              <a:rPr lang="en-AU" sz="2800" dirty="0" smtClean="0"/>
              <a:t>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 </a:t>
            </a:r>
            <a:r>
              <a:rPr lang="en-AU" sz="2800" dirty="0" err="1" smtClean="0"/>
              <a:t>lebih</a:t>
            </a:r>
            <a:r>
              <a:rPr lang="en-AU" sz="2800" dirty="0" smtClean="0"/>
              <a:t> </a:t>
            </a:r>
            <a:r>
              <a:rPr lang="en-AU" sz="2800" b="1" u="sng" dirty="0" smtClean="0"/>
              <a:t>ADJECTIVE</a:t>
            </a:r>
            <a:r>
              <a:rPr lang="en-AU" sz="2800" dirty="0" smtClean="0"/>
              <a:t> </a:t>
            </a:r>
            <a:r>
              <a:rPr lang="en-AU" sz="2800" dirty="0" err="1" smtClean="0"/>
              <a:t>daripada</a:t>
            </a:r>
            <a:r>
              <a:rPr lang="en-AU" sz="2800" dirty="0" smtClean="0"/>
              <a:t> </a:t>
            </a:r>
            <a:r>
              <a:rPr lang="en-AU" sz="2800" dirty="0" err="1"/>
              <a:t>s</a:t>
            </a:r>
            <a:r>
              <a:rPr lang="en-AU" sz="2800" dirty="0" err="1" smtClean="0"/>
              <a:t>eekor</a:t>
            </a:r>
            <a:r>
              <a:rPr lang="en-AU" sz="2800" dirty="0" smtClean="0"/>
              <a:t>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. </a:t>
            </a:r>
          </a:p>
          <a:p>
            <a:pPr marL="0" indent="0">
              <a:buNone/>
            </a:pPr>
            <a:r>
              <a:rPr lang="en-AU" sz="2800" dirty="0" smtClean="0"/>
              <a:t>A/An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is more </a:t>
            </a:r>
            <a:r>
              <a:rPr lang="en-AU" sz="2800" b="1" u="sng" dirty="0"/>
              <a:t>ADJECTIVE</a:t>
            </a:r>
            <a:r>
              <a:rPr lang="en-AU" sz="2800" dirty="0" smtClean="0"/>
              <a:t> than a/an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.</a:t>
            </a:r>
          </a:p>
          <a:p>
            <a:pPr marL="0" indent="0" algn="ctr">
              <a:buNone/>
            </a:pPr>
            <a:r>
              <a:rPr lang="en-AU" sz="2800" b="1" i="1" dirty="0" smtClean="0"/>
              <a:t>or</a:t>
            </a:r>
          </a:p>
          <a:p>
            <a:pPr marL="0" indent="0">
              <a:buNone/>
            </a:pPr>
            <a:r>
              <a:rPr lang="en-AU" sz="2800" dirty="0" err="1" smtClean="0"/>
              <a:t>Seekor</a:t>
            </a:r>
            <a:r>
              <a:rPr lang="en-AU" sz="2800" dirty="0" smtClean="0"/>
              <a:t> </a:t>
            </a:r>
            <a:r>
              <a:rPr lang="en-AU" sz="2800" b="1" u="sng" dirty="0"/>
              <a:t>ANIMAL</a:t>
            </a:r>
            <a:r>
              <a:rPr lang="en-AU" sz="2800" dirty="0"/>
              <a:t>  </a:t>
            </a:r>
            <a:r>
              <a:rPr lang="en-AU" sz="2800" dirty="0" err="1" smtClean="0"/>
              <a:t>adalah</a:t>
            </a:r>
            <a:r>
              <a:rPr lang="en-AU" sz="2800" dirty="0" smtClean="0"/>
              <a:t> </a:t>
            </a:r>
            <a:r>
              <a:rPr lang="en-AU" sz="2800" b="1" u="sng" dirty="0" smtClean="0"/>
              <a:t>SPECIES</a:t>
            </a:r>
            <a:r>
              <a:rPr lang="en-AU" sz="2800" dirty="0" smtClean="0"/>
              <a:t> yang paling </a:t>
            </a:r>
            <a:r>
              <a:rPr lang="en-AU" sz="2800" b="1" u="sng" dirty="0" smtClean="0"/>
              <a:t>ADJECTIVE</a:t>
            </a:r>
            <a:r>
              <a:rPr lang="en-AU" sz="2800" b="1" dirty="0" smtClean="0"/>
              <a:t>.</a:t>
            </a:r>
            <a:r>
              <a:rPr lang="en-AU" sz="2800" dirty="0" smtClean="0"/>
              <a:t> </a:t>
            </a:r>
            <a:endParaRPr lang="en-AU" sz="2800" dirty="0"/>
          </a:p>
          <a:p>
            <a:pPr marL="0" indent="0">
              <a:buNone/>
            </a:pPr>
            <a:r>
              <a:rPr lang="en-AU" sz="2800" dirty="0" smtClean="0"/>
              <a:t>A/An </a:t>
            </a:r>
            <a:r>
              <a:rPr lang="en-AU" sz="2800" b="1" u="sng" dirty="0" smtClean="0"/>
              <a:t>ANIMAL</a:t>
            </a:r>
            <a:r>
              <a:rPr lang="en-AU" sz="2800" dirty="0"/>
              <a:t> </a:t>
            </a:r>
            <a:r>
              <a:rPr lang="en-AU" sz="2800" dirty="0" smtClean="0"/>
              <a:t>is the </a:t>
            </a:r>
            <a:r>
              <a:rPr lang="en-AU" sz="2800" b="1" u="sng" dirty="0" smtClean="0"/>
              <a:t>SPECIES</a:t>
            </a:r>
            <a:r>
              <a:rPr lang="en-AU" sz="2800" dirty="0" smtClean="0"/>
              <a:t> which is most </a:t>
            </a:r>
            <a:r>
              <a:rPr lang="en-AU" sz="2800" b="1" u="sng" dirty="0"/>
              <a:t>ADJECTIVE</a:t>
            </a:r>
            <a:r>
              <a:rPr lang="en-AU" sz="2800" b="1" dirty="0"/>
              <a:t>.</a:t>
            </a:r>
            <a:r>
              <a:rPr lang="en-AU" sz="2800" dirty="0" smtClean="0"/>
              <a:t> </a:t>
            </a:r>
            <a:endParaRPr lang="en-AU" sz="2800" dirty="0"/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dirty="0"/>
              <a:t>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447188"/>
            <a:ext cx="5928852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 err="1" smtClean="0"/>
              <a:t>Seekor</a:t>
            </a:r>
            <a:r>
              <a:rPr lang="en-AU" sz="3400" dirty="0" smtClean="0"/>
              <a:t> panda  </a:t>
            </a:r>
            <a:r>
              <a:rPr lang="en-AU" sz="3400" dirty="0" err="1" smtClean="0"/>
              <a:t>lebih</a:t>
            </a:r>
            <a:r>
              <a:rPr lang="en-AU" sz="3400" dirty="0" smtClean="0"/>
              <a:t> </a:t>
            </a:r>
            <a:r>
              <a:rPr lang="en-AU" sz="3400" dirty="0" err="1" smtClean="0"/>
              <a:t>kecil</a:t>
            </a:r>
            <a:r>
              <a:rPr lang="en-AU" sz="3400" dirty="0" smtClean="0"/>
              <a:t> </a:t>
            </a:r>
            <a:r>
              <a:rPr lang="en-AU" sz="3400" dirty="0" err="1" smtClean="0"/>
              <a:t>daripada</a:t>
            </a:r>
            <a:r>
              <a:rPr lang="en-AU" sz="3400" dirty="0" smtClean="0"/>
              <a:t> </a:t>
            </a:r>
            <a:r>
              <a:rPr lang="en-AU" sz="3400" dirty="0" err="1" smtClean="0"/>
              <a:t>seekor</a:t>
            </a:r>
            <a:r>
              <a:rPr lang="en-AU" sz="3400" dirty="0" smtClean="0"/>
              <a:t> </a:t>
            </a:r>
            <a:r>
              <a:rPr lang="en-AU" sz="3400" dirty="0" err="1" smtClean="0"/>
              <a:t>beruang</a:t>
            </a:r>
            <a:r>
              <a:rPr lang="en-AU" sz="3400" dirty="0" smtClean="0"/>
              <a:t> </a:t>
            </a:r>
            <a:r>
              <a:rPr lang="en-AU" sz="3400" dirty="0" err="1" smtClean="0"/>
              <a:t>kutub</a:t>
            </a:r>
            <a:r>
              <a:rPr lang="en-AU" sz="3400" dirty="0" smtClean="0"/>
              <a:t>.</a:t>
            </a:r>
            <a:endParaRPr lang="en-US" sz="3400" cap="none" dirty="0"/>
          </a:p>
        </p:txBody>
      </p:sp>
      <p:pic>
        <p:nvPicPr>
          <p:cNvPr id="8" name="Content Placeholder 7" descr="A panda bear&#10;&#10;Description generated with very high confidence">
            <a:extLst>
              <a:ext uri="{FF2B5EF4-FFF2-40B4-BE49-F238E27FC236}">
                <a16:creationId xmlns:a16="http://schemas.microsoft.com/office/drawing/2014/main" id="{C9F473FC-3306-4CF7-B070-B881658B6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139" y="1912520"/>
            <a:ext cx="4375893" cy="3022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B3F9C8-9019-4744-9E14-C1A53BA67F27}"/>
              </a:ext>
            </a:extLst>
          </p:cNvPr>
          <p:cNvSpPr txBox="1"/>
          <p:nvPr/>
        </p:nvSpPr>
        <p:spPr>
          <a:xfrm>
            <a:off x="235974" y="5007005"/>
            <a:ext cx="5997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latin typeface="+mj-lt"/>
              </a:rPr>
              <a:t>A panda is smaller than a polar bear.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23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6" y="289871"/>
            <a:ext cx="6184490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 smtClean="0"/>
              <a:t>Seekor</a:t>
            </a:r>
            <a:r>
              <a:rPr lang="en-AU" sz="3400" cap="none" dirty="0" smtClean="0"/>
              <a:t> komodo </a:t>
            </a:r>
            <a:r>
              <a:rPr lang="en-AU" sz="3400" cap="none" dirty="0" err="1" smtClean="0"/>
              <a:t>lebih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besar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dan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ganas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daripada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seekor</a:t>
            </a:r>
            <a:r>
              <a:rPr lang="en-AU" sz="3400" cap="none" smtClean="0"/>
              <a:t> goanna </a:t>
            </a:r>
            <a:r>
              <a:rPr lang="en-AU" sz="3400" cap="none" dirty="0" smtClean="0"/>
              <a:t>Australia. </a:t>
            </a:r>
            <a:endParaRPr lang="en-US" sz="3400" cap="none" dirty="0"/>
          </a:p>
        </p:txBody>
      </p:sp>
      <p:pic>
        <p:nvPicPr>
          <p:cNvPr id="9" name="Picture 8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A47B48D-9623-4D6A-B93B-2727F28A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1922" y="2006600"/>
            <a:ext cx="4526614" cy="2858155"/>
          </a:xfrm>
          <a:prstGeom prst="rect">
            <a:avLst/>
          </a:prstGeom>
        </p:spPr>
      </p:pic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B41B353B-5977-4DE2-AD06-C56DFC98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1638053"/>
            <a:ext cx="4829203" cy="3221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C79083-394D-4344-AC9E-8D96726177D2}"/>
              </a:ext>
            </a:extLst>
          </p:cNvPr>
          <p:cNvSpPr txBox="1"/>
          <p:nvPr/>
        </p:nvSpPr>
        <p:spPr>
          <a:xfrm>
            <a:off x="334297" y="4859946"/>
            <a:ext cx="5948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latin typeface="+mj-lt"/>
              </a:rPr>
              <a:t>A komodo is bigger and more fierce than an Australian goanna.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80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178934"/>
            <a:ext cx="5664144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 smtClean="0"/>
              <a:t>Seekor</a:t>
            </a:r>
            <a:r>
              <a:rPr lang="en-AU" sz="3400" cap="none" dirty="0" smtClean="0"/>
              <a:t> koala </a:t>
            </a:r>
            <a:r>
              <a:rPr lang="en-AU" sz="3400" cap="none" dirty="0" err="1" smtClean="0"/>
              <a:t>lebih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kecil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daripada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seekor</a:t>
            </a:r>
            <a:r>
              <a:rPr lang="en-AU" sz="3400" cap="none" dirty="0" smtClean="0"/>
              <a:t> panda. </a:t>
            </a:r>
            <a:endParaRPr lang="en-US" sz="3400" cap="none" dirty="0"/>
          </a:p>
        </p:txBody>
      </p:sp>
      <p:pic>
        <p:nvPicPr>
          <p:cNvPr id="8" name="Picture 7" descr="A koala bear&#10;&#10;Description generated with very high confidence">
            <a:extLst>
              <a:ext uri="{FF2B5EF4-FFF2-40B4-BE49-F238E27FC236}">
                <a16:creationId xmlns:a16="http://schemas.microsoft.com/office/drawing/2014/main" id="{22283A42-0279-489F-A4A5-5F9A9E39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  <p:pic>
        <p:nvPicPr>
          <p:cNvPr id="13" name="Picture 12" descr="A koala bear&#10;&#10;Description generated with very high confidence">
            <a:extLst>
              <a:ext uri="{FF2B5EF4-FFF2-40B4-BE49-F238E27FC236}">
                <a16:creationId xmlns:a16="http://schemas.microsoft.com/office/drawing/2014/main" id="{A9759133-C45C-45CA-AD99-A7C8D998F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99" y="1917280"/>
            <a:ext cx="2694774" cy="3529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DF6781-F903-4C4A-8432-97A4E200F4E3}"/>
              </a:ext>
            </a:extLst>
          </p:cNvPr>
          <p:cNvSpPr txBox="1"/>
          <p:nvPr/>
        </p:nvSpPr>
        <p:spPr>
          <a:xfrm>
            <a:off x="694590" y="5596495"/>
            <a:ext cx="5226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400" b="1" dirty="0" smtClean="0">
                <a:latin typeface="+mj-lt"/>
              </a:rPr>
              <a:t>A koala is smaller than a panda. </a:t>
            </a:r>
            <a:endParaRPr lang="en-US" sz="3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0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smtClean="0"/>
              <a:t>Discussing the Weight </a:t>
            </a:r>
            <a:r>
              <a:rPr lang="en-AU" dirty="0"/>
              <a:t>R</a:t>
            </a:r>
            <a:r>
              <a:rPr lang="en-AU" cap="none" dirty="0" smtClean="0"/>
              <a:t>ange of Animals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6712"/>
            <a:ext cx="10979546" cy="4818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The </a:t>
            </a:r>
            <a:r>
              <a:rPr lang="en-AU" sz="2800" dirty="0" smtClean="0"/>
              <a:t>weight range of an animal can be expressed using the structure:</a:t>
            </a:r>
            <a:endParaRPr lang="en-AU" sz="2800" dirty="0"/>
          </a:p>
          <a:p>
            <a:pPr marL="0" indent="0">
              <a:buNone/>
            </a:pPr>
            <a:r>
              <a:rPr lang="en-AU" sz="2800" dirty="0" err="1" smtClean="0"/>
              <a:t>Berat</a:t>
            </a:r>
            <a:r>
              <a:rPr lang="en-AU" sz="2800" dirty="0" smtClean="0"/>
              <a:t> </a:t>
            </a:r>
            <a:r>
              <a:rPr lang="en-AU" sz="2800" dirty="0" err="1" smtClean="0"/>
              <a:t>badan</a:t>
            </a:r>
            <a:r>
              <a:rPr lang="en-AU" sz="2800" dirty="0" smtClean="0"/>
              <a:t> </a:t>
            </a:r>
            <a:r>
              <a:rPr lang="en-AU" sz="2800" dirty="0" err="1" smtClean="0"/>
              <a:t>seekor</a:t>
            </a:r>
            <a:r>
              <a:rPr lang="en-AU" sz="2800" dirty="0" smtClean="0"/>
              <a:t>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</a:t>
            </a:r>
            <a:r>
              <a:rPr lang="en-AU" sz="2800" dirty="0" err="1" smtClean="0"/>
              <a:t>bisa</a:t>
            </a:r>
            <a:r>
              <a:rPr lang="en-AU" sz="2800" dirty="0" smtClean="0"/>
              <a:t> </a:t>
            </a:r>
            <a:r>
              <a:rPr lang="en-AU" sz="2800" dirty="0" err="1" smtClean="0"/>
              <a:t>mencapai</a:t>
            </a:r>
            <a:r>
              <a:rPr lang="en-AU" sz="2800" dirty="0" smtClean="0"/>
              <a:t> </a:t>
            </a:r>
            <a:r>
              <a:rPr lang="en-AU" sz="2800" b="1" u="sng" dirty="0" smtClean="0"/>
              <a:t>NUMBER</a:t>
            </a:r>
            <a:r>
              <a:rPr lang="en-AU" sz="2800" dirty="0" smtClean="0"/>
              <a:t> kilogram </a:t>
            </a:r>
            <a:r>
              <a:rPr lang="en-AU" sz="2800" dirty="0" err="1" smtClean="0"/>
              <a:t>sampai</a:t>
            </a:r>
            <a:r>
              <a:rPr lang="en-AU" sz="2800" dirty="0" smtClean="0"/>
              <a:t> </a:t>
            </a:r>
            <a:r>
              <a:rPr lang="en-AU" sz="2800" b="1" u="sng" dirty="0" smtClean="0"/>
              <a:t>NUMBER</a:t>
            </a:r>
            <a:r>
              <a:rPr lang="en-AU" sz="2800" dirty="0" smtClean="0"/>
              <a:t> kilogram</a:t>
            </a:r>
            <a:r>
              <a:rPr lang="en-AU" sz="2800" dirty="0"/>
              <a:t>. </a:t>
            </a:r>
            <a:endParaRPr lang="en-AU" sz="2800" dirty="0" smtClean="0"/>
          </a:p>
          <a:p>
            <a:pPr marL="0" indent="0">
              <a:buNone/>
            </a:pPr>
            <a:r>
              <a:rPr lang="en-AU" sz="2800" dirty="0" smtClean="0"/>
              <a:t>The body weight of a/an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can reach </a:t>
            </a:r>
            <a:r>
              <a:rPr lang="en-AU" sz="2800" b="1" u="sng" dirty="0" smtClean="0"/>
              <a:t>NUMBER</a:t>
            </a:r>
            <a:r>
              <a:rPr lang="en-AU" sz="2800" dirty="0" smtClean="0"/>
              <a:t> kilograms up to </a:t>
            </a:r>
            <a:r>
              <a:rPr lang="en-AU" sz="2800" b="1" u="sng" dirty="0"/>
              <a:t>NUMBER</a:t>
            </a:r>
            <a:r>
              <a:rPr lang="en-AU" sz="2800" dirty="0"/>
              <a:t> </a:t>
            </a:r>
            <a:r>
              <a:rPr lang="en-AU" sz="2800" dirty="0" smtClean="0"/>
              <a:t>kilograms.</a:t>
            </a:r>
            <a:endParaRPr lang="en-AU" sz="2800" dirty="0"/>
          </a:p>
          <a:p>
            <a:pPr marL="0" indent="0">
              <a:buNone/>
            </a:pPr>
            <a:r>
              <a:rPr lang="en-AU" dirty="0"/>
              <a:t>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889639"/>
            <a:ext cx="5039035" cy="155941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AU" sz="3400" dirty="0" err="1" smtClean="0"/>
              <a:t>Berat</a:t>
            </a:r>
            <a:r>
              <a:rPr lang="en-AU" sz="3400" dirty="0" smtClean="0"/>
              <a:t> </a:t>
            </a:r>
            <a:r>
              <a:rPr lang="en-AU" sz="3400" dirty="0" err="1" smtClean="0"/>
              <a:t>badan</a:t>
            </a:r>
            <a:r>
              <a:rPr lang="en-AU" sz="3400" dirty="0" smtClean="0"/>
              <a:t> </a:t>
            </a:r>
            <a:r>
              <a:rPr lang="en-AU" sz="3400" dirty="0" err="1" smtClean="0"/>
              <a:t>seekor</a:t>
            </a:r>
            <a:r>
              <a:rPr lang="en-AU" sz="3400" dirty="0" smtClean="0"/>
              <a:t> panda </a:t>
            </a:r>
            <a:r>
              <a:rPr lang="en-AU" sz="3400" dirty="0" err="1" smtClean="0"/>
              <a:t>bisa</a:t>
            </a:r>
            <a:r>
              <a:rPr lang="en-AU" sz="3400" dirty="0" smtClean="0"/>
              <a:t> </a:t>
            </a:r>
            <a:r>
              <a:rPr lang="en-AU" sz="3400" dirty="0" err="1" smtClean="0"/>
              <a:t>mencapai</a:t>
            </a:r>
            <a:r>
              <a:rPr lang="en-AU" sz="3400" dirty="0" smtClean="0"/>
              <a:t> 100 kilogram </a:t>
            </a:r>
            <a:r>
              <a:rPr lang="en-AU" sz="3400" dirty="0" err="1" smtClean="0"/>
              <a:t>sampai</a:t>
            </a:r>
            <a:r>
              <a:rPr lang="en-AU" sz="3400" dirty="0" smtClean="0"/>
              <a:t> 115 kilogram.</a:t>
            </a:r>
            <a:endParaRPr lang="en-US" sz="3400" cap="none" dirty="0"/>
          </a:p>
        </p:txBody>
      </p:sp>
      <p:pic>
        <p:nvPicPr>
          <p:cNvPr id="8" name="Content Placeholder 7" descr="A panda bear&#10;&#10;Description generated with very high confidence">
            <a:extLst>
              <a:ext uri="{FF2B5EF4-FFF2-40B4-BE49-F238E27FC236}">
                <a16:creationId xmlns:a16="http://schemas.microsoft.com/office/drawing/2014/main" id="{C9F473FC-3306-4CF7-B070-B881658B6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00" y="2881662"/>
            <a:ext cx="4375893" cy="30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/>
              <a:t>Ini</a:t>
            </a:r>
            <a:r>
              <a:rPr lang="en-AU" sz="3400" cap="none" dirty="0"/>
              <a:t> </a:t>
            </a:r>
            <a:r>
              <a:rPr lang="en-AU" sz="3400" cap="none" dirty="0" err="1"/>
              <a:t>seekor</a:t>
            </a:r>
            <a:r>
              <a:rPr lang="en-AU" sz="3400" cap="none" dirty="0"/>
              <a:t> panda.</a:t>
            </a:r>
            <a:endParaRPr lang="en-US" sz="3400" cap="none" dirty="0"/>
          </a:p>
        </p:txBody>
      </p:sp>
      <p:pic>
        <p:nvPicPr>
          <p:cNvPr id="8" name="Content Placeholder 7" descr="A panda bear&#10;&#10;Description generated with very high confidence">
            <a:extLst>
              <a:ext uri="{FF2B5EF4-FFF2-40B4-BE49-F238E27FC236}">
                <a16:creationId xmlns:a16="http://schemas.microsoft.com/office/drawing/2014/main" id="{C9F473FC-3306-4CF7-B070-B881658B6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139" y="1912520"/>
            <a:ext cx="4375893" cy="30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31" y="840478"/>
            <a:ext cx="5039035" cy="155941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 smtClean="0"/>
              <a:t>Berat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badan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seekor</a:t>
            </a:r>
            <a:r>
              <a:rPr lang="en-AU" sz="3400" cap="none" dirty="0" smtClean="0"/>
              <a:t> komodo </a:t>
            </a:r>
            <a:r>
              <a:rPr lang="en-AU" sz="3400" cap="none" dirty="0" err="1" smtClean="0"/>
              <a:t>bisa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mencapai</a:t>
            </a:r>
            <a:r>
              <a:rPr lang="en-AU" sz="3400" cap="none" dirty="0" smtClean="0"/>
              <a:t> 68 kilogram </a:t>
            </a:r>
            <a:r>
              <a:rPr lang="en-AU" sz="3400" cap="none" dirty="0" err="1" smtClean="0"/>
              <a:t>sampai</a:t>
            </a:r>
            <a:r>
              <a:rPr lang="en-AU" sz="3400" cap="none" dirty="0" smtClean="0"/>
              <a:t> 91 kilogram. </a:t>
            </a:r>
            <a:endParaRPr lang="en-US" sz="3400" cap="none" dirty="0"/>
          </a:p>
        </p:txBody>
      </p:sp>
      <p:pic>
        <p:nvPicPr>
          <p:cNvPr id="9" name="Picture 8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A47B48D-9623-4D6A-B93B-2727F28A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1922" y="2006600"/>
            <a:ext cx="4526614" cy="2858155"/>
          </a:xfrm>
          <a:prstGeom prst="rect">
            <a:avLst/>
          </a:prstGeom>
        </p:spPr>
      </p:pic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B41B353B-5977-4DE2-AD06-C56DFC98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1" y="2681991"/>
            <a:ext cx="4829203" cy="32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8" y="461306"/>
            <a:ext cx="5226816" cy="155941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 smtClean="0"/>
              <a:t>Berat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badan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seekor</a:t>
            </a:r>
            <a:r>
              <a:rPr lang="en-AU" sz="3400" cap="none" dirty="0" smtClean="0"/>
              <a:t> koala </a:t>
            </a:r>
            <a:r>
              <a:rPr lang="en-AU" sz="3400" cap="none" dirty="0" err="1" smtClean="0"/>
              <a:t>bisa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mencapai</a:t>
            </a:r>
            <a:r>
              <a:rPr lang="en-AU" sz="3400" cap="none" dirty="0" smtClean="0"/>
              <a:t> 4 kilogram </a:t>
            </a:r>
            <a:r>
              <a:rPr lang="en-AU" sz="3400" cap="none" dirty="0" err="1" smtClean="0"/>
              <a:t>sampai</a:t>
            </a:r>
            <a:r>
              <a:rPr lang="en-AU" sz="3400" cap="none" dirty="0" smtClean="0"/>
              <a:t> 15 kilogram.</a:t>
            </a:r>
            <a:endParaRPr lang="en-US" sz="3400" cap="none" dirty="0"/>
          </a:p>
        </p:txBody>
      </p:sp>
      <p:pic>
        <p:nvPicPr>
          <p:cNvPr id="8" name="Picture 7" descr="A koala bear&#10;&#10;Description generated with very high confidence">
            <a:extLst>
              <a:ext uri="{FF2B5EF4-FFF2-40B4-BE49-F238E27FC236}">
                <a16:creationId xmlns:a16="http://schemas.microsoft.com/office/drawing/2014/main" id="{22283A42-0279-489F-A4A5-5F9A9E39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  <p:pic>
        <p:nvPicPr>
          <p:cNvPr id="13" name="Picture 12" descr="A koala bear&#10;&#10;Description generated with very high confidence">
            <a:extLst>
              <a:ext uri="{FF2B5EF4-FFF2-40B4-BE49-F238E27FC236}">
                <a16:creationId xmlns:a16="http://schemas.microsoft.com/office/drawing/2014/main" id="{A9759133-C45C-45CA-AD99-A7C8D998F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60" y="2674364"/>
            <a:ext cx="2694774" cy="35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smtClean="0"/>
              <a:t>Discussing the Life Span of Animals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6712"/>
            <a:ext cx="10979546" cy="4818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The </a:t>
            </a:r>
            <a:r>
              <a:rPr lang="en-AU" sz="2800" dirty="0" smtClean="0"/>
              <a:t>life span of an animal can be expressed using the structure:</a:t>
            </a:r>
            <a:endParaRPr lang="en-AU" sz="2800" dirty="0"/>
          </a:p>
          <a:p>
            <a:pPr marL="0" indent="0">
              <a:buNone/>
            </a:pPr>
            <a:r>
              <a:rPr lang="en-AU" sz="2800" dirty="0" err="1" smtClean="0"/>
              <a:t>Jangka</a:t>
            </a:r>
            <a:r>
              <a:rPr lang="en-AU" sz="2800" dirty="0" smtClean="0"/>
              <a:t> </a:t>
            </a:r>
            <a:r>
              <a:rPr lang="en-AU" sz="2800" dirty="0" err="1" smtClean="0"/>
              <a:t>hidup</a:t>
            </a:r>
            <a:r>
              <a:rPr lang="en-AU" sz="2800" dirty="0" smtClean="0"/>
              <a:t> </a:t>
            </a:r>
            <a:r>
              <a:rPr lang="en-AU" sz="2800" dirty="0" err="1" smtClean="0"/>
              <a:t>seekor</a:t>
            </a:r>
            <a:r>
              <a:rPr lang="en-AU" sz="2800" dirty="0" smtClean="0"/>
              <a:t>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</a:t>
            </a:r>
            <a:r>
              <a:rPr lang="en-AU" sz="2800" dirty="0" err="1" smtClean="0"/>
              <a:t>bisa</a:t>
            </a:r>
            <a:r>
              <a:rPr lang="en-AU" sz="2800" dirty="0" smtClean="0"/>
              <a:t> </a:t>
            </a:r>
            <a:r>
              <a:rPr lang="en-AU" sz="2800" dirty="0" err="1" smtClean="0"/>
              <a:t>mencapai</a:t>
            </a:r>
            <a:r>
              <a:rPr lang="en-AU" sz="2800" dirty="0" smtClean="0"/>
              <a:t> </a:t>
            </a:r>
            <a:r>
              <a:rPr lang="en-AU" sz="2800" b="1" u="sng" dirty="0" smtClean="0"/>
              <a:t>NUMBER</a:t>
            </a:r>
            <a:r>
              <a:rPr lang="en-AU" sz="2800" dirty="0" smtClean="0"/>
              <a:t> </a:t>
            </a:r>
            <a:r>
              <a:rPr lang="en-AU" sz="2800" dirty="0" err="1" smtClean="0"/>
              <a:t>tahun</a:t>
            </a:r>
            <a:r>
              <a:rPr lang="en-AU" sz="2800" dirty="0" smtClean="0"/>
              <a:t> </a:t>
            </a:r>
            <a:r>
              <a:rPr lang="en-AU" sz="2800" dirty="0" err="1" smtClean="0"/>
              <a:t>sampai</a:t>
            </a:r>
            <a:r>
              <a:rPr lang="en-AU" sz="2800" dirty="0" smtClean="0"/>
              <a:t> </a:t>
            </a:r>
            <a:r>
              <a:rPr lang="en-AU" sz="2800" b="1" u="sng" dirty="0" smtClean="0"/>
              <a:t>NUMBER</a:t>
            </a:r>
            <a:r>
              <a:rPr lang="en-AU" sz="2800" dirty="0" smtClean="0"/>
              <a:t> </a:t>
            </a:r>
            <a:r>
              <a:rPr lang="en-AU" sz="2800" dirty="0" err="1" smtClean="0"/>
              <a:t>tahun</a:t>
            </a:r>
            <a:r>
              <a:rPr lang="en-AU" sz="2800" dirty="0" smtClean="0"/>
              <a:t>. </a:t>
            </a:r>
          </a:p>
          <a:p>
            <a:pPr marL="0" indent="0">
              <a:buNone/>
            </a:pPr>
            <a:r>
              <a:rPr lang="en-AU" sz="2800" dirty="0" smtClean="0"/>
              <a:t>The life span of a/an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can reach </a:t>
            </a:r>
            <a:r>
              <a:rPr lang="en-AU" sz="2800" b="1" u="sng" dirty="0" smtClean="0"/>
              <a:t>NUMBER</a:t>
            </a:r>
            <a:r>
              <a:rPr lang="en-AU" sz="2800" dirty="0" smtClean="0"/>
              <a:t> years up to </a:t>
            </a:r>
            <a:r>
              <a:rPr lang="en-AU" sz="2800" b="1" u="sng" dirty="0"/>
              <a:t>NUMBER</a:t>
            </a:r>
            <a:r>
              <a:rPr lang="en-AU" sz="2800" dirty="0"/>
              <a:t> </a:t>
            </a:r>
            <a:r>
              <a:rPr lang="en-AU" sz="2800" dirty="0" smtClean="0"/>
              <a:t>years.</a:t>
            </a:r>
            <a:endParaRPr lang="en-AU" sz="2800" dirty="0"/>
          </a:p>
          <a:p>
            <a:pPr marL="0" indent="0">
              <a:buNone/>
            </a:pPr>
            <a:r>
              <a:rPr lang="en-AU" dirty="0"/>
              <a:t>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81" y="879807"/>
            <a:ext cx="5256503" cy="155941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AU" sz="3400" dirty="0" err="1" smtClean="0"/>
              <a:t>Jangka</a:t>
            </a:r>
            <a:r>
              <a:rPr lang="en-AU" sz="3400" dirty="0" smtClean="0"/>
              <a:t> </a:t>
            </a:r>
            <a:r>
              <a:rPr lang="en-AU" sz="3400" dirty="0" err="1" smtClean="0"/>
              <a:t>hidup</a:t>
            </a:r>
            <a:r>
              <a:rPr lang="en-AU" sz="3400" dirty="0" smtClean="0"/>
              <a:t> </a:t>
            </a:r>
            <a:r>
              <a:rPr lang="en-AU" sz="3400" dirty="0" err="1" smtClean="0"/>
              <a:t>seekor</a:t>
            </a:r>
            <a:r>
              <a:rPr lang="en-AU" sz="3400" dirty="0" smtClean="0"/>
              <a:t> panda </a:t>
            </a:r>
            <a:r>
              <a:rPr lang="en-AU" sz="3400" dirty="0" err="1" smtClean="0"/>
              <a:t>bisa</a:t>
            </a:r>
            <a:r>
              <a:rPr lang="en-AU" sz="3400" dirty="0" smtClean="0"/>
              <a:t> </a:t>
            </a:r>
            <a:r>
              <a:rPr lang="en-AU" sz="3400" dirty="0" err="1" smtClean="0"/>
              <a:t>mencapai</a:t>
            </a:r>
            <a:r>
              <a:rPr lang="en-AU" sz="3400" dirty="0" smtClean="0"/>
              <a:t> 15 </a:t>
            </a:r>
            <a:r>
              <a:rPr lang="en-AU" sz="3400" dirty="0" err="1" smtClean="0"/>
              <a:t>tahun</a:t>
            </a:r>
            <a:r>
              <a:rPr lang="en-AU" sz="3400" dirty="0" smtClean="0"/>
              <a:t> </a:t>
            </a:r>
            <a:r>
              <a:rPr lang="en-AU" sz="3400" dirty="0" err="1" smtClean="0"/>
              <a:t>sampai</a:t>
            </a:r>
            <a:r>
              <a:rPr lang="en-AU" sz="3400" dirty="0" smtClean="0"/>
              <a:t> 20 </a:t>
            </a:r>
            <a:r>
              <a:rPr lang="en-AU" sz="3400" dirty="0" err="1" smtClean="0"/>
              <a:t>tahun</a:t>
            </a:r>
            <a:r>
              <a:rPr lang="en-AU" sz="3400" dirty="0" smtClean="0"/>
              <a:t>.</a:t>
            </a:r>
            <a:endParaRPr lang="en-US" sz="3400" cap="none" dirty="0"/>
          </a:p>
        </p:txBody>
      </p:sp>
      <p:pic>
        <p:nvPicPr>
          <p:cNvPr id="8" name="Content Placeholder 7" descr="A panda bear&#10;&#10;Description generated with very high confidence">
            <a:extLst>
              <a:ext uri="{FF2B5EF4-FFF2-40B4-BE49-F238E27FC236}">
                <a16:creationId xmlns:a16="http://schemas.microsoft.com/office/drawing/2014/main" id="{C9F473FC-3306-4CF7-B070-B881658B6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00" y="2881662"/>
            <a:ext cx="4375893" cy="30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840478"/>
            <a:ext cx="5306727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 smtClean="0"/>
              <a:t>Jangka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hidup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seekor</a:t>
            </a:r>
            <a:r>
              <a:rPr lang="en-AU" sz="3400" cap="none" dirty="0" smtClean="0"/>
              <a:t> komodo </a:t>
            </a:r>
            <a:r>
              <a:rPr lang="en-AU" sz="3400" cap="none" dirty="0" err="1" smtClean="0"/>
              <a:t>bisa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mencapai</a:t>
            </a:r>
            <a:r>
              <a:rPr lang="en-AU" sz="3400" cap="none" dirty="0" smtClean="0"/>
              <a:t> 30 </a:t>
            </a:r>
            <a:r>
              <a:rPr lang="en-AU" sz="3400" cap="none" dirty="0" err="1" smtClean="0"/>
              <a:t>tahun</a:t>
            </a:r>
            <a:r>
              <a:rPr lang="en-AU" sz="3400" cap="none" dirty="0" smtClean="0"/>
              <a:t>. </a:t>
            </a:r>
            <a:endParaRPr lang="en-US" sz="3400" cap="none" dirty="0"/>
          </a:p>
        </p:txBody>
      </p:sp>
      <p:pic>
        <p:nvPicPr>
          <p:cNvPr id="9" name="Picture 8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A47B48D-9623-4D6A-B93B-2727F28A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1922" y="2006600"/>
            <a:ext cx="4526614" cy="2858155"/>
          </a:xfrm>
          <a:prstGeom prst="rect">
            <a:avLst/>
          </a:prstGeom>
        </p:spPr>
      </p:pic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B41B353B-5977-4DE2-AD06-C56DFC98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1" y="2681991"/>
            <a:ext cx="4829203" cy="32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8" y="461306"/>
            <a:ext cx="5226816" cy="155941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 smtClean="0"/>
              <a:t>Jangka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hidup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seekor</a:t>
            </a:r>
            <a:r>
              <a:rPr lang="en-AU" sz="3400" cap="none" dirty="0" smtClean="0"/>
              <a:t> koala </a:t>
            </a:r>
            <a:r>
              <a:rPr lang="en-AU" sz="3400" cap="none" dirty="0" err="1" smtClean="0"/>
              <a:t>bisa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mencapai</a:t>
            </a:r>
            <a:r>
              <a:rPr lang="en-AU" sz="3400" cap="none" dirty="0" smtClean="0"/>
              <a:t> 13 </a:t>
            </a:r>
            <a:r>
              <a:rPr lang="en-AU" sz="3400" cap="none" dirty="0" err="1" smtClean="0"/>
              <a:t>tahun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sampai</a:t>
            </a:r>
            <a:r>
              <a:rPr lang="en-AU" sz="3400" cap="none" dirty="0" smtClean="0"/>
              <a:t> 18 </a:t>
            </a:r>
            <a:r>
              <a:rPr lang="en-AU" sz="3400" cap="none" dirty="0" err="1" smtClean="0"/>
              <a:t>tahun</a:t>
            </a:r>
            <a:r>
              <a:rPr lang="en-AU" sz="3400" cap="none" dirty="0" smtClean="0"/>
              <a:t>.</a:t>
            </a:r>
            <a:endParaRPr lang="en-US" sz="3400" cap="none" dirty="0"/>
          </a:p>
        </p:txBody>
      </p:sp>
      <p:pic>
        <p:nvPicPr>
          <p:cNvPr id="8" name="Picture 7" descr="A koala bear&#10;&#10;Description generated with very high confidence">
            <a:extLst>
              <a:ext uri="{FF2B5EF4-FFF2-40B4-BE49-F238E27FC236}">
                <a16:creationId xmlns:a16="http://schemas.microsoft.com/office/drawing/2014/main" id="{22283A42-0279-489F-A4A5-5F9A9E39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  <p:pic>
        <p:nvPicPr>
          <p:cNvPr id="13" name="Picture 12" descr="A koala bear&#10;&#10;Description generated with very high confidence">
            <a:extLst>
              <a:ext uri="{FF2B5EF4-FFF2-40B4-BE49-F238E27FC236}">
                <a16:creationId xmlns:a16="http://schemas.microsoft.com/office/drawing/2014/main" id="{A9759133-C45C-45CA-AD99-A7C8D998F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60" y="2674364"/>
            <a:ext cx="2694774" cy="35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smtClean="0"/>
              <a:t>Discussing the Diet of Animals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6712"/>
            <a:ext cx="10979546" cy="4818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The </a:t>
            </a:r>
            <a:r>
              <a:rPr lang="en-AU" sz="2800" dirty="0" smtClean="0"/>
              <a:t>diet of an animal can be expressed using the structure: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 err="1"/>
              <a:t>S</a:t>
            </a:r>
            <a:r>
              <a:rPr lang="en-AU" sz="2800" dirty="0" err="1" smtClean="0"/>
              <a:t>eekor</a:t>
            </a:r>
            <a:r>
              <a:rPr lang="en-AU" sz="2800" dirty="0" smtClean="0"/>
              <a:t>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</a:t>
            </a:r>
            <a:r>
              <a:rPr lang="en-AU" sz="2800" dirty="0" err="1" smtClean="0"/>
              <a:t>suka</a:t>
            </a:r>
            <a:r>
              <a:rPr lang="en-AU" sz="2800" dirty="0" smtClean="0"/>
              <a:t> </a:t>
            </a:r>
            <a:r>
              <a:rPr lang="en-AU" sz="2800" dirty="0" err="1" smtClean="0"/>
              <a:t>makan</a:t>
            </a:r>
            <a:r>
              <a:rPr lang="en-AU" sz="2800" dirty="0" smtClean="0"/>
              <a:t> </a:t>
            </a:r>
            <a:r>
              <a:rPr lang="en-AU" sz="2800" b="1" u="sng" dirty="0" smtClean="0"/>
              <a:t>FOOD TYPE</a:t>
            </a:r>
            <a:r>
              <a:rPr lang="en-AU" sz="2800" dirty="0" smtClean="0"/>
              <a:t>  </a:t>
            </a:r>
            <a:r>
              <a:rPr lang="en-AU" sz="2800" dirty="0" err="1" smtClean="0"/>
              <a:t>seperti</a:t>
            </a:r>
            <a:r>
              <a:rPr lang="en-AU" sz="2800" dirty="0" smtClean="0"/>
              <a:t> </a:t>
            </a:r>
            <a:r>
              <a:rPr lang="en-AU" sz="2800" b="1" u="sng" dirty="0" smtClean="0"/>
              <a:t>EXAMPLE</a:t>
            </a:r>
            <a:r>
              <a:rPr lang="en-AU" sz="2800" dirty="0" smtClean="0"/>
              <a:t>. </a:t>
            </a:r>
          </a:p>
          <a:p>
            <a:pPr marL="0" indent="0">
              <a:buNone/>
            </a:pPr>
            <a:r>
              <a:rPr lang="en-AU" sz="2800" dirty="0" smtClean="0"/>
              <a:t>A/An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likes to eat </a:t>
            </a:r>
            <a:r>
              <a:rPr lang="en-AU" sz="2800" b="1" u="sng" dirty="0" smtClean="0"/>
              <a:t>FOOD TYPE</a:t>
            </a:r>
            <a:r>
              <a:rPr lang="en-AU" sz="2800" dirty="0" smtClean="0"/>
              <a:t> such as </a:t>
            </a:r>
            <a:r>
              <a:rPr lang="en-AU" sz="2800" b="1" u="sng" dirty="0" smtClean="0"/>
              <a:t>EXAMPLE</a:t>
            </a:r>
            <a:r>
              <a:rPr lang="en-AU" sz="2800" dirty="0" smtClean="0"/>
              <a:t>.</a:t>
            </a:r>
            <a:endParaRPr lang="en-AU" sz="2800" dirty="0"/>
          </a:p>
          <a:p>
            <a:pPr marL="0" indent="0">
              <a:buNone/>
            </a:pPr>
            <a:r>
              <a:rPr lang="en-AU" dirty="0"/>
              <a:t>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 of Food Types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6712"/>
            <a:ext cx="10979546" cy="4818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 smtClean="0"/>
              <a:t>buah-buahan</a:t>
            </a:r>
            <a:r>
              <a:rPr lang="en-AU" sz="2800" dirty="0" smtClean="0"/>
              <a:t>				fruit</a:t>
            </a:r>
          </a:p>
          <a:p>
            <a:pPr marL="0" indent="0">
              <a:buNone/>
            </a:pPr>
            <a:r>
              <a:rPr lang="en-AU" sz="2800" dirty="0" err="1" smtClean="0"/>
              <a:t>tumbuh-tumbuhan</a:t>
            </a:r>
            <a:r>
              <a:rPr lang="en-AU" sz="2800" dirty="0" smtClean="0"/>
              <a:t>		plants</a:t>
            </a:r>
          </a:p>
          <a:p>
            <a:pPr marL="0" indent="0">
              <a:buNone/>
            </a:pPr>
            <a:r>
              <a:rPr lang="en-AU" sz="2800" dirty="0" err="1" smtClean="0"/>
              <a:t>daun-daun</a:t>
            </a:r>
            <a:r>
              <a:rPr lang="en-AU" sz="2800" dirty="0" smtClean="0"/>
              <a:t>					leaves</a:t>
            </a:r>
          </a:p>
          <a:p>
            <a:pPr marL="0" indent="0">
              <a:buNone/>
            </a:pPr>
            <a:r>
              <a:rPr lang="en-AU" sz="2800" dirty="0" err="1" smtClean="0"/>
              <a:t>serangga</a:t>
            </a:r>
            <a:r>
              <a:rPr lang="en-AU" sz="2800" dirty="0" smtClean="0"/>
              <a:t>						insects</a:t>
            </a:r>
          </a:p>
          <a:p>
            <a:pPr marL="0" indent="0">
              <a:buNone/>
            </a:pPr>
            <a:r>
              <a:rPr lang="en-AU" sz="2800" dirty="0" err="1" smtClean="0"/>
              <a:t>ikan</a:t>
            </a:r>
            <a:r>
              <a:rPr lang="en-AU" sz="2800" dirty="0" smtClean="0"/>
              <a:t>								fish</a:t>
            </a:r>
          </a:p>
          <a:p>
            <a:pPr marL="0" indent="0">
              <a:buNone/>
            </a:pPr>
            <a:r>
              <a:rPr lang="en-AU" sz="2800" dirty="0" err="1" smtClean="0"/>
              <a:t>daging</a:t>
            </a:r>
            <a:r>
              <a:rPr lang="en-AU" sz="2800" dirty="0" smtClean="0"/>
              <a:t> </a:t>
            </a:r>
            <a:r>
              <a:rPr lang="en-AU" sz="2800" dirty="0" err="1" smtClean="0"/>
              <a:t>binatang</a:t>
            </a:r>
            <a:r>
              <a:rPr lang="en-AU" sz="2800" dirty="0" smtClean="0"/>
              <a:t> lain		the flesh of other animals</a:t>
            </a:r>
          </a:p>
          <a:p>
            <a:pPr marL="0" indent="0">
              <a:buNone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6336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81" y="879807"/>
            <a:ext cx="5256503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 err="1"/>
              <a:t>S</a:t>
            </a:r>
            <a:r>
              <a:rPr lang="en-AU" sz="3400" dirty="0" err="1" smtClean="0"/>
              <a:t>eekor</a:t>
            </a:r>
            <a:r>
              <a:rPr lang="en-AU" sz="3400" dirty="0" smtClean="0"/>
              <a:t> panda </a:t>
            </a:r>
            <a:r>
              <a:rPr lang="en-AU" sz="3400" dirty="0" err="1" smtClean="0"/>
              <a:t>suka</a:t>
            </a:r>
            <a:r>
              <a:rPr lang="en-AU" sz="3400" dirty="0" smtClean="0"/>
              <a:t> </a:t>
            </a:r>
            <a:r>
              <a:rPr lang="en-AU" sz="3400" dirty="0" err="1" smtClean="0"/>
              <a:t>makan</a:t>
            </a:r>
            <a:r>
              <a:rPr lang="en-AU" sz="3400" dirty="0"/>
              <a:t> </a:t>
            </a:r>
            <a:r>
              <a:rPr lang="en-AU" sz="3400" dirty="0" err="1" smtClean="0"/>
              <a:t>bambu</a:t>
            </a:r>
            <a:r>
              <a:rPr lang="en-AU" sz="3400" dirty="0"/>
              <a:t>.</a:t>
            </a:r>
            <a:endParaRPr lang="en-US" sz="3400" cap="none" dirty="0"/>
          </a:p>
        </p:txBody>
      </p:sp>
      <p:pic>
        <p:nvPicPr>
          <p:cNvPr id="8" name="Content Placeholder 7" descr="A panda bear&#10;&#10;Description generated with very high confidence">
            <a:extLst>
              <a:ext uri="{FF2B5EF4-FFF2-40B4-BE49-F238E27FC236}">
                <a16:creationId xmlns:a16="http://schemas.microsoft.com/office/drawing/2014/main" id="{C9F473FC-3306-4CF7-B070-B881658B6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00" y="2881662"/>
            <a:ext cx="4375893" cy="30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840478"/>
            <a:ext cx="5306727" cy="155941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 smtClean="0"/>
              <a:t>Seekor</a:t>
            </a:r>
            <a:r>
              <a:rPr lang="en-AU" sz="3400" cap="none" dirty="0" smtClean="0"/>
              <a:t> komodo </a:t>
            </a:r>
            <a:r>
              <a:rPr lang="en-AU" sz="3400" cap="none" dirty="0" err="1" smtClean="0"/>
              <a:t>suka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makan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daging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binatang</a:t>
            </a:r>
            <a:r>
              <a:rPr lang="en-AU" sz="3400" cap="none" dirty="0" smtClean="0"/>
              <a:t> lain </a:t>
            </a:r>
            <a:r>
              <a:rPr lang="en-AU" sz="3400" cap="none" dirty="0" err="1" smtClean="0"/>
              <a:t>seperti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kerbau</a:t>
            </a:r>
            <a:r>
              <a:rPr lang="en-AU" sz="3400" cap="none" dirty="0" smtClean="0"/>
              <a:t>, </a:t>
            </a:r>
            <a:r>
              <a:rPr lang="en-AU" sz="3400" cap="none" dirty="0" err="1" smtClean="0"/>
              <a:t>rusa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dan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babi</a:t>
            </a:r>
            <a:r>
              <a:rPr lang="en-AU" sz="3400" cap="none" dirty="0" smtClean="0"/>
              <a:t>. </a:t>
            </a:r>
            <a:endParaRPr lang="en-US" sz="3400" cap="none" dirty="0"/>
          </a:p>
        </p:txBody>
      </p:sp>
      <p:pic>
        <p:nvPicPr>
          <p:cNvPr id="9" name="Picture 8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A47B48D-9623-4D6A-B93B-2727F28A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1922" y="2006600"/>
            <a:ext cx="4526614" cy="2858155"/>
          </a:xfrm>
          <a:prstGeom prst="rect">
            <a:avLst/>
          </a:prstGeom>
        </p:spPr>
      </p:pic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B41B353B-5977-4DE2-AD06-C56DFC98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1" y="2681991"/>
            <a:ext cx="4829203" cy="32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/>
              <a:t>See if you can identify this animal …</a:t>
            </a:r>
            <a:endParaRPr lang="en-US" sz="3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binatang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E541F1C-6E32-4410-B09D-327A25073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8932" y="2325950"/>
            <a:ext cx="4526614" cy="28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8" y="461306"/>
            <a:ext cx="5226816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 err="1"/>
              <a:t>S</a:t>
            </a:r>
            <a:r>
              <a:rPr lang="en-AU" sz="3400" cap="none" dirty="0" err="1" smtClean="0"/>
              <a:t>eekor</a:t>
            </a:r>
            <a:r>
              <a:rPr lang="en-AU" sz="3400" cap="none" dirty="0" smtClean="0"/>
              <a:t> koala </a:t>
            </a:r>
            <a:r>
              <a:rPr lang="en-AU" sz="3400" cap="none" dirty="0" err="1" smtClean="0"/>
              <a:t>suka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makan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daun-daun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dari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pohon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eukaliptus</a:t>
            </a:r>
            <a:r>
              <a:rPr lang="en-AU" sz="3400" cap="none" dirty="0" smtClean="0"/>
              <a:t>.</a:t>
            </a:r>
            <a:endParaRPr lang="en-US" sz="3400" cap="none" dirty="0"/>
          </a:p>
        </p:txBody>
      </p:sp>
      <p:pic>
        <p:nvPicPr>
          <p:cNvPr id="8" name="Picture 7" descr="A koala bear&#10;&#10;Description generated with very high confidence">
            <a:extLst>
              <a:ext uri="{FF2B5EF4-FFF2-40B4-BE49-F238E27FC236}">
                <a16:creationId xmlns:a16="http://schemas.microsoft.com/office/drawing/2014/main" id="{22283A42-0279-489F-A4A5-5F9A9E39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  <p:pic>
        <p:nvPicPr>
          <p:cNvPr id="13" name="Picture 12" descr="A koala bear&#10;&#10;Description generated with very high confidence">
            <a:extLst>
              <a:ext uri="{FF2B5EF4-FFF2-40B4-BE49-F238E27FC236}">
                <a16:creationId xmlns:a16="http://schemas.microsoft.com/office/drawing/2014/main" id="{A9759133-C45C-45CA-AD99-A7C8D998F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60" y="2674364"/>
            <a:ext cx="2694774" cy="35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smtClean="0"/>
              <a:t>Discussing the Habitat of Animals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6712"/>
            <a:ext cx="10979546" cy="4818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The </a:t>
            </a:r>
            <a:r>
              <a:rPr lang="en-AU" sz="2800" dirty="0" smtClean="0"/>
              <a:t>habitat of an animal can be expressed using the structure:</a:t>
            </a:r>
            <a:endParaRPr lang="en-AU" sz="2800" dirty="0"/>
          </a:p>
          <a:p>
            <a:pPr marL="0" indent="0">
              <a:buNone/>
            </a:pPr>
            <a:r>
              <a:rPr lang="en-AU" sz="2800" dirty="0" err="1"/>
              <a:t>S</a:t>
            </a:r>
            <a:r>
              <a:rPr lang="en-AU" sz="2800" dirty="0" err="1" smtClean="0"/>
              <a:t>eekor</a:t>
            </a:r>
            <a:r>
              <a:rPr lang="en-AU" sz="2800" dirty="0" smtClean="0"/>
              <a:t>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</a:t>
            </a:r>
            <a:r>
              <a:rPr lang="en-AU" sz="2800" dirty="0" err="1" smtClean="0"/>
              <a:t>hidup</a:t>
            </a:r>
            <a:r>
              <a:rPr lang="en-AU" sz="2800" dirty="0" smtClean="0"/>
              <a:t> di </a:t>
            </a:r>
            <a:r>
              <a:rPr lang="en-AU" sz="2800" b="1" u="sng" dirty="0" smtClean="0"/>
              <a:t>HABITAT</a:t>
            </a:r>
            <a:r>
              <a:rPr lang="en-AU" sz="2800" dirty="0" smtClean="0"/>
              <a:t> di </a:t>
            </a:r>
            <a:r>
              <a:rPr lang="en-AU" sz="2800" b="1" u="sng" dirty="0" smtClean="0"/>
              <a:t>SPECIFIC LOCATION</a:t>
            </a:r>
            <a:r>
              <a:rPr lang="en-AU" sz="2800" dirty="0" smtClean="0"/>
              <a:t>. </a:t>
            </a:r>
          </a:p>
          <a:p>
            <a:pPr marL="0" indent="0">
              <a:buNone/>
            </a:pPr>
            <a:r>
              <a:rPr lang="en-AU" sz="2800" dirty="0" smtClean="0"/>
              <a:t>A/An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lives in </a:t>
            </a:r>
            <a:r>
              <a:rPr lang="en-AU" sz="2800" b="1" u="sng" dirty="0" smtClean="0"/>
              <a:t>HABITAT</a:t>
            </a:r>
            <a:r>
              <a:rPr lang="en-AU" sz="2800" dirty="0" smtClean="0"/>
              <a:t> in </a:t>
            </a:r>
            <a:r>
              <a:rPr lang="en-AU" sz="2800" b="1" u="sng" dirty="0"/>
              <a:t>SPECIFIC LOCATION</a:t>
            </a:r>
            <a:r>
              <a:rPr lang="en-AU" sz="2800" dirty="0"/>
              <a:t>. </a:t>
            </a:r>
          </a:p>
          <a:p>
            <a:pPr marL="0" indent="0">
              <a:buNone/>
            </a:pPr>
            <a:r>
              <a:rPr lang="en-AU" dirty="0" smtClean="0"/>
              <a:t>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81" y="879807"/>
            <a:ext cx="5256503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 err="1"/>
              <a:t>S</a:t>
            </a:r>
            <a:r>
              <a:rPr lang="en-AU" sz="3400" dirty="0" err="1" smtClean="0"/>
              <a:t>eekor</a:t>
            </a:r>
            <a:r>
              <a:rPr lang="en-AU" sz="3400" dirty="0" smtClean="0"/>
              <a:t> panda di </a:t>
            </a:r>
            <a:r>
              <a:rPr lang="en-AU" sz="3400" dirty="0" err="1" smtClean="0"/>
              <a:t>hutan</a:t>
            </a:r>
            <a:r>
              <a:rPr lang="en-AU" sz="3400" dirty="0" smtClean="0"/>
              <a:t> </a:t>
            </a:r>
            <a:r>
              <a:rPr lang="en-AU" sz="3400" dirty="0" err="1" smtClean="0"/>
              <a:t>bambu</a:t>
            </a:r>
            <a:r>
              <a:rPr lang="en-AU" sz="3400" dirty="0" smtClean="0"/>
              <a:t> di </a:t>
            </a:r>
            <a:r>
              <a:rPr lang="en-AU" sz="3400" dirty="0" err="1" smtClean="0"/>
              <a:t>pegunungan</a:t>
            </a:r>
            <a:r>
              <a:rPr lang="en-AU" sz="3400" dirty="0" smtClean="0"/>
              <a:t> </a:t>
            </a:r>
            <a:r>
              <a:rPr lang="en-AU" sz="3400" dirty="0" err="1" smtClean="0"/>
              <a:t>Cina</a:t>
            </a:r>
            <a:r>
              <a:rPr lang="en-AU" sz="3400" dirty="0" smtClean="0"/>
              <a:t> </a:t>
            </a:r>
            <a:r>
              <a:rPr lang="en-AU" sz="3400" dirty="0"/>
              <a:t>T</a:t>
            </a:r>
            <a:r>
              <a:rPr lang="en-AU" sz="3400" dirty="0" smtClean="0"/>
              <a:t>engah.</a:t>
            </a:r>
            <a:endParaRPr lang="en-US" sz="3400" cap="none" dirty="0"/>
          </a:p>
        </p:txBody>
      </p:sp>
      <p:pic>
        <p:nvPicPr>
          <p:cNvPr id="8" name="Content Placeholder 7" descr="A panda bear&#10;&#10;Description generated with very high confidence">
            <a:extLst>
              <a:ext uri="{FF2B5EF4-FFF2-40B4-BE49-F238E27FC236}">
                <a16:creationId xmlns:a16="http://schemas.microsoft.com/office/drawing/2014/main" id="{C9F473FC-3306-4CF7-B070-B881658B6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00" y="2881662"/>
            <a:ext cx="4375893" cy="30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840478"/>
            <a:ext cx="5306727" cy="155941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AU" sz="3400" cap="none" dirty="0" err="1" smtClean="0"/>
              <a:t>Seekor</a:t>
            </a:r>
            <a:r>
              <a:rPr lang="en-AU" sz="3400" cap="none" dirty="0" smtClean="0"/>
              <a:t> komodo </a:t>
            </a:r>
            <a:r>
              <a:rPr lang="en-AU" sz="3400" cap="none" dirty="0" err="1" smtClean="0"/>
              <a:t>tinggal</a:t>
            </a:r>
            <a:r>
              <a:rPr lang="en-AU" sz="3400" cap="none" dirty="0" smtClean="0"/>
              <a:t> di </a:t>
            </a:r>
            <a:r>
              <a:rPr lang="en-AU" sz="3400" cap="none" dirty="0" err="1" smtClean="0"/>
              <a:t>Pulau</a:t>
            </a:r>
            <a:r>
              <a:rPr lang="en-AU" sz="3400" cap="none" dirty="0" smtClean="0"/>
              <a:t> Komodo, </a:t>
            </a:r>
            <a:r>
              <a:rPr lang="en-AU" sz="3400" cap="none" dirty="0" err="1" smtClean="0"/>
              <a:t>Rinca</a:t>
            </a:r>
            <a:r>
              <a:rPr lang="en-AU" sz="3400" cap="none" dirty="0" smtClean="0"/>
              <a:t>  </a:t>
            </a:r>
            <a:r>
              <a:rPr lang="en-AU" sz="3400" cap="none" dirty="0" err="1" smtClean="0"/>
              <a:t>dan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Gili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Montang</a:t>
            </a:r>
            <a:r>
              <a:rPr lang="en-AU" sz="3400" cap="none" dirty="0" smtClean="0"/>
              <a:t> di Indonesia. </a:t>
            </a:r>
            <a:endParaRPr lang="en-US" sz="3400" cap="none" dirty="0"/>
          </a:p>
        </p:txBody>
      </p:sp>
      <p:pic>
        <p:nvPicPr>
          <p:cNvPr id="9" name="Picture 8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A47B48D-9623-4D6A-B93B-2727F28A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1922" y="2006600"/>
            <a:ext cx="4526614" cy="2858155"/>
          </a:xfrm>
          <a:prstGeom prst="rect">
            <a:avLst/>
          </a:prstGeom>
        </p:spPr>
      </p:pic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B41B353B-5977-4DE2-AD06-C56DFC98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1" y="2681991"/>
            <a:ext cx="4829203" cy="32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8" y="461306"/>
            <a:ext cx="5285046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 err="1"/>
              <a:t>S</a:t>
            </a:r>
            <a:r>
              <a:rPr lang="en-AU" sz="3400" cap="none" dirty="0" err="1" smtClean="0"/>
              <a:t>eekor</a:t>
            </a:r>
            <a:r>
              <a:rPr lang="en-AU" sz="3400" cap="none" dirty="0" smtClean="0"/>
              <a:t> koala </a:t>
            </a:r>
            <a:r>
              <a:rPr lang="en-AU" sz="3400" cap="none" dirty="0" err="1" smtClean="0"/>
              <a:t>hidup</a:t>
            </a:r>
            <a:r>
              <a:rPr lang="en-AU" sz="3400" cap="none" dirty="0" smtClean="0"/>
              <a:t> di </a:t>
            </a:r>
            <a:r>
              <a:rPr lang="en-AU" sz="3400" cap="none" dirty="0" err="1" smtClean="0"/>
              <a:t>hutan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pohon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eukaliptus</a:t>
            </a:r>
            <a:r>
              <a:rPr lang="en-AU" sz="3400" cap="none" dirty="0" smtClean="0"/>
              <a:t> di </a:t>
            </a:r>
            <a:r>
              <a:rPr lang="en-AU" sz="3400" cap="none" dirty="0" err="1" smtClean="0"/>
              <a:t>pantai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timur</a:t>
            </a:r>
            <a:r>
              <a:rPr lang="en-AU" sz="3400" cap="none" dirty="0" smtClean="0"/>
              <a:t> Australia.</a:t>
            </a:r>
            <a:endParaRPr lang="en-US" sz="3400" cap="none" dirty="0"/>
          </a:p>
        </p:txBody>
      </p:sp>
      <p:pic>
        <p:nvPicPr>
          <p:cNvPr id="8" name="Picture 7" descr="A koala bear&#10;&#10;Description generated with very high confidence">
            <a:extLst>
              <a:ext uri="{FF2B5EF4-FFF2-40B4-BE49-F238E27FC236}">
                <a16:creationId xmlns:a16="http://schemas.microsoft.com/office/drawing/2014/main" id="{22283A42-0279-489F-A4A5-5F9A9E39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  <p:pic>
        <p:nvPicPr>
          <p:cNvPr id="13" name="Picture 12" descr="A koala bear&#10;&#10;Description generated with very high confidence">
            <a:extLst>
              <a:ext uri="{FF2B5EF4-FFF2-40B4-BE49-F238E27FC236}">
                <a16:creationId xmlns:a16="http://schemas.microsoft.com/office/drawing/2014/main" id="{A9759133-C45C-45CA-AD99-A7C8D998F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60" y="2674364"/>
            <a:ext cx="2694774" cy="35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smtClean="0"/>
              <a:t>Discussing the Status of Animals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6712"/>
            <a:ext cx="10979546" cy="4818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The </a:t>
            </a:r>
            <a:r>
              <a:rPr lang="en-AU" sz="2800" dirty="0" smtClean="0"/>
              <a:t>status or level of endangerment of an animal can be expressed using the structure:</a:t>
            </a:r>
            <a:endParaRPr lang="en-AU" sz="2800" dirty="0"/>
          </a:p>
          <a:p>
            <a:pPr marL="0" indent="0">
              <a:buNone/>
            </a:pPr>
            <a:r>
              <a:rPr lang="en-AU" sz="2800" dirty="0" smtClean="0"/>
              <a:t>Status </a:t>
            </a:r>
            <a:r>
              <a:rPr lang="en-AU" sz="2800" dirty="0" err="1" smtClean="0"/>
              <a:t>seekor</a:t>
            </a:r>
            <a:r>
              <a:rPr lang="en-AU" sz="2800" dirty="0" smtClean="0"/>
              <a:t>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 </a:t>
            </a:r>
            <a:r>
              <a:rPr lang="en-AU" sz="2800" b="1" u="sng" dirty="0" smtClean="0"/>
              <a:t>CURRENT STATUS</a:t>
            </a:r>
            <a:r>
              <a:rPr lang="en-AU" sz="2800" dirty="0" smtClean="0"/>
              <a:t>. </a:t>
            </a:r>
          </a:p>
          <a:p>
            <a:pPr marL="0" indent="0">
              <a:buNone/>
            </a:pPr>
            <a:r>
              <a:rPr lang="en-AU" sz="2800" dirty="0" smtClean="0"/>
              <a:t>The status of a/an </a:t>
            </a:r>
            <a:r>
              <a:rPr lang="en-AU" sz="2800" b="1" u="sng" dirty="0" smtClean="0"/>
              <a:t>ANIMAL</a:t>
            </a:r>
            <a:r>
              <a:rPr lang="en-AU" sz="2800" dirty="0" smtClean="0"/>
              <a:t> is </a:t>
            </a:r>
            <a:r>
              <a:rPr lang="en-AU" sz="2800" b="1" u="sng" dirty="0"/>
              <a:t>CURRENT STATUS</a:t>
            </a:r>
            <a:r>
              <a:rPr lang="en-AU" sz="2800" dirty="0" smtClean="0"/>
              <a:t> . </a:t>
            </a:r>
            <a:endParaRPr lang="en-AU" sz="2800" dirty="0"/>
          </a:p>
          <a:p>
            <a:pPr marL="0" indent="0">
              <a:buNone/>
            </a:pPr>
            <a:r>
              <a:rPr lang="en-AU" dirty="0" smtClean="0"/>
              <a:t>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smtClean="0"/>
              <a:t>Levels of Endangerment of Animals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6712"/>
            <a:ext cx="10979546" cy="4818217"/>
          </a:xfrm>
        </p:spPr>
        <p:txBody>
          <a:bodyPr>
            <a:normAutofit/>
          </a:bodyPr>
          <a:lstStyle/>
          <a:p>
            <a:r>
              <a:rPr lang="en-AU" sz="2800" dirty="0" err="1" smtClean="0"/>
              <a:t>terancam</a:t>
            </a:r>
            <a:r>
              <a:rPr lang="en-AU" sz="2800" dirty="0" smtClean="0"/>
              <a:t> </a:t>
            </a:r>
            <a:r>
              <a:rPr lang="en-AU" sz="2800" dirty="0" err="1" smtClean="0"/>
              <a:t>punah</a:t>
            </a:r>
            <a:r>
              <a:rPr lang="en-AU" sz="2800" dirty="0" smtClean="0"/>
              <a:t>				threatened with extinction</a:t>
            </a:r>
          </a:p>
          <a:p>
            <a:r>
              <a:rPr lang="en-AU" sz="2800" smtClean="0"/>
              <a:t>terancam</a:t>
            </a:r>
            <a:r>
              <a:rPr lang="en-AU" sz="2800" dirty="0" smtClean="0"/>
              <a:t> </a:t>
            </a:r>
            <a:r>
              <a:rPr lang="en-AU" sz="2800" dirty="0" err="1" smtClean="0"/>
              <a:t>kritis</a:t>
            </a:r>
            <a:r>
              <a:rPr lang="en-AU" sz="2800" dirty="0" smtClean="0"/>
              <a:t>					critically endangered</a:t>
            </a:r>
          </a:p>
          <a:p>
            <a:r>
              <a:rPr lang="en-AU" sz="2800" dirty="0" err="1" smtClean="0"/>
              <a:t>dalam</a:t>
            </a:r>
            <a:r>
              <a:rPr lang="en-AU" sz="2800" dirty="0" smtClean="0"/>
              <a:t> </a:t>
            </a:r>
            <a:r>
              <a:rPr lang="en-AU" sz="2800" dirty="0" err="1" smtClean="0"/>
              <a:t>bahaya</a:t>
            </a:r>
            <a:r>
              <a:rPr lang="en-AU" sz="2800" dirty="0" smtClean="0"/>
              <a:t>					endangered</a:t>
            </a:r>
          </a:p>
          <a:p>
            <a:r>
              <a:rPr lang="en-AU" sz="2800" dirty="0" err="1" smtClean="0"/>
              <a:t>terancam</a:t>
            </a:r>
            <a:r>
              <a:rPr lang="en-AU" sz="2800" dirty="0" smtClean="0"/>
              <a:t> </a:t>
            </a:r>
            <a:r>
              <a:rPr lang="en-AU" sz="2800" dirty="0" err="1" smtClean="0"/>
              <a:t>rawan</a:t>
            </a:r>
            <a:r>
              <a:rPr lang="en-AU" sz="2800" dirty="0" smtClean="0"/>
              <a:t>				vulnerable</a:t>
            </a:r>
          </a:p>
          <a:p>
            <a:r>
              <a:rPr lang="en-AU" sz="2800" dirty="0" err="1" smtClean="0"/>
              <a:t>sekarang</a:t>
            </a:r>
            <a:r>
              <a:rPr lang="en-AU" sz="2800" dirty="0" smtClean="0"/>
              <a:t> </a:t>
            </a:r>
            <a:r>
              <a:rPr lang="en-AU" sz="2800" dirty="0" err="1" smtClean="0"/>
              <a:t>dilindungi</a:t>
            </a:r>
            <a:r>
              <a:rPr lang="en-AU" sz="2800" dirty="0" smtClean="0"/>
              <a:t>			now protected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dirty="0" smtClean="0"/>
              <a:t>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da bear&#10;&#10;Description generated with very high confidence">
            <a:extLst>
              <a:ext uri="{FF2B5EF4-FFF2-40B4-BE49-F238E27FC236}">
                <a16:creationId xmlns:a16="http://schemas.microsoft.com/office/drawing/2014/main" id="{BA8E7602-9D7F-47C4-A2BF-2D3D4204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17" y="1975971"/>
            <a:ext cx="3832042" cy="289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81" y="879807"/>
            <a:ext cx="5256503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 smtClean="0"/>
              <a:t>Status </a:t>
            </a:r>
            <a:r>
              <a:rPr lang="en-AU" sz="3400" dirty="0" err="1" smtClean="0"/>
              <a:t>seekor</a:t>
            </a:r>
            <a:r>
              <a:rPr lang="en-AU" sz="3400" dirty="0" smtClean="0"/>
              <a:t> panda </a:t>
            </a:r>
            <a:r>
              <a:rPr lang="en-AU" sz="3400" dirty="0" err="1" smtClean="0"/>
              <a:t>sekarang</a:t>
            </a:r>
            <a:r>
              <a:rPr lang="en-AU" sz="3400" dirty="0" smtClean="0"/>
              <a:t> </a:t>
            </a:r>
            <a:r>
              <a:rPr lang="en-AU" sz="3400" dirty="0" err="1" smtClean="0"/>
              <a:t>dilindungi</a:t>
            </a:r>
            <a:r>
              <a:rPr lang="en-AU" sz="3400" dirty="0" smtClean="0"/>
              <a:t>.</a:t>
            </a:r>
            <a:endParaRPr lang="en-US" sz="3400" cap="none" dirty="0"/>
          </a:p>
        </p:txBody>
      </p:sp>
      <p:pic>
        <p:nvPicPr>
          <p:cNvPr id="8" name="Content Placeholder 7" descr="A panda bear&#10;&#10;Description generated with very high confidence">
            <a:extLst>
              <a:ext uri="{FF2B5EF4-FFF2-40B4-BE49-F238E27FC236}">
                <a16:creationId xmlns:a16="http://schemas.microsoft.com/office/drawing/2014/main" id="{C9F473FC-3306-4CF7-B070-B881658B6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00" y="2881662"/>
            <a:ext cx="4375893" cy="30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840478"/>
            <a:ext cx="5306727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cap="none" dirty="0" smtClean="0"/>
              <a:t>Status </a:t>
            </a:r>
            <a:r>
              <a:rPr lang="en-AU" sz="3400" cap="none" dirty="0" err="1" smtClean="0"/>
              <a:t>seekor</a:t>
            </a:r>
            <a:r>
              <a:rPr lang="en-AU" sz="3400" cap="none" dirty="0" smtClean="0"/>
              <a:t> komodo </a:t>
            </a:r>
            <a:r>
              <a:rPr lang="en-AU" sz="3400" cap="none" dirty="0" err="1" smtClean="0"/>
              <a:t>terancam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rawan</a:t>
            </a:r>
            <a:r>
              <a:rPr lang="en-AU" sz="3400" cap="none" dirty="0" smtClean="0"/>
              <a:t>. </a:t>
            </a:r>
            <a:endParaRPr lang="en-US" sz="3400" cap="none" dirty="0"/>
          </a:p>
        </p:txBody>
      </p:sp>
      <p:pic>
        <p:nvPicPr>
          <p:cNvPr id="9" name="Picture 8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A47B48D-9623-4D6A-B93B-2727F28A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1922" y="2006600"/>
            <a:ext cx="4526614" cy="2858155"/>
          </a:xfrm>
          <a:prstGeom prst="rect">
            <a:avLst/>
          </a:prstGeom>
        </p:spPr>
      </p:pic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B41B353B-5977-4DE2-AD06-C56DFC98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1" y="2681991"/>
            <a:ext cx="4829203" cy="32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8" y="461306"/>
            <a:ext cx="5285046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 smtClean="0"/>
              <a:t>Status </a:t>
            </a:r>
            <a:r>
              <a:rPr lang="en-AU" sz="3400" dirty="0" err="1" smtClean="0"/>
              <a:t>s</a:t>
            </a:r>
            <a:r>
              <a:rPr lang="en-AU" sz="3400" cap="none" dirty="0" err="1" smtClean="0"/>
              <a:t>eekor</a:t>
            </a:r>
            <a:r>
              <a:rPr lang="en-AU" sz="3400" cap="none" dirty="0" smtClean="0"/>
              <a:t> koala </a:t>
            </a:r>
            <a:r>
              <a:rPr lang="en-AU" sz="3400" cap="none" dirty="0" err="1" smtClean="0"/>
              <a:t>terancam</a:t>
            </a:r>
            <a:r>
              <a:rPr lang="en-AU" sz="3400" cap="none" dirty="0" smtClean="0"/>
              <a:t> </a:t>
            </a:r>
            <a:r>
              <a:rPr lang="en-AU" sz="3400" cap="none" dirty="0" err="1" smtClean="0"/>
              <a:t>kritis</a:t>
            </a:r>
            <a:r>
              <a:rPr lang="en-AU" sz="3400" cap="none" dirty="0" smtClean="0"/>
              <a:t>.</a:t>
            </a:r>
            <a:endParaRPr lang="en-US" sz="3400" cap="none" dirty="0"/>
          </a:p>
        </p:txBody>
      </p:sp>
      <p:pic>
        <p:nvPicPr>
          <p:cNvPr id="8" name="Picture 7" descr="A koala bear&#10;&#10;Description generated with very high confidence">
            <a:extLst>
              <a:ext uri="{FF2B5EF4-FFF2-40B4-BE49-F238E27FC236}">
                <a16:creationId xmlns:a16="http://schemas.microsoft.com/office/drawing/2014/main" id="{22283A42-0279-489F-A4A5-5F9A9E39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  <p:pic>
        <p:nvPicPr>
          <p:cNvPr id="13" name="Picture 12" descr="A koala bear&#10;&#10;Description generated with very high confidence">
            <a:extLst>
              <a:ext uri="{FF2B5EF4-FFF2-40B4-BE49-F238E27FC236}">
                <a16:creationId xmlns:a16="http://schemas.microsoft.com/office/drawing/2014/main" id="{A9759133-C45C-45CA-AD99-A7C8D998F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60" y="2674364"/>
            <a:ext cx="2694774" cy="35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 err="1"/>
              <a:t>Ini</a:t>
            </a:r>
            <a:r>
              <a:rPr lang="en-AU" sz="3400" dirty="0"/>
              <a:t> </a:t>
            </a:r>
            <a:r>
              <a:rPr lang="en-AU" sz="3400" dirty="0" err="1"/>
              <a:t>s</a:t>
            </a:r>
            <a:r>
              <a:rPr lang="en-AU" sz="3400" cap="none" dirty="0" err="1"/>
              <a:t>eekor</a:t>
            </a:r>
            <a:r>
              <a:rPr lang="en-AU" sz="3400" cap="none" dirty="0"/>
              <a:t> </a:t>
            </a:r>
            <a:r>
              <a:rPr lang="en-AU" sz="3400" cap="none" dirty="0" err="1"/>
              <a:t>komodo</a:t>
            </a:r>
            <a:r>
              <a:rPr lang="en-AU" sz="3400" cap="none" dirty="0"/>
              <a:t>. </a:t>
            </a:r>
            <a:endParaRPr lang="en-US" sz="3400" cap="none" dirty="0"/>
          </a:p>
        </p:txBody>
      </p:sp>
      <p:pic>
        <p:nvPicPr>
          <p:cNvPr id="9" name="Picture 8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5A47B48D-9623-4D6A-B93B-2727F28A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8932" y="2325950"/>
            <a:ext cx="4526614" cy="2858155"/>
          </a:xfrm>
          <a:prstGeom prst="rect">
            <a:avLst/>
          </a:prstGeom>
        </p:spPr>
      </p:pic>
      <p:pic>
        <p:nvPicPr>
          <p:cNvPr id="11" name="Picture 10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B41B353B-5977-4DE2-AD06-C56DFC98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9" y="2144080"/>
            <a:ext cx="4829203" cy="32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hinoceros standing and looking at the camera&#10;&#10;Description generated with high confidence">
            <a:extLst>
              <a:ext uri="{FF2B5EF4-FFF2-40B4-BE49-F238E27FC236}">
                <a16:creationId xmlns:a16="http://schemas.microsoft.com/office/drawing/2014/main" id="{E41302E8-DBDB-41A8-AC8C-0F2BBE365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 b="12806"/>
          <a:stretch/>
        </p:blipFill>
        <p:spPr>
          <a:xfrm>
            <a:off x="196666" y="0"/>
            <a:ext cx="12191980" cy="6857989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7082EDE4-622F-4DCE-9A45-FF343F4DA8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693354"/>
          </a:xfrm>
        </p:spPr>
        <p:txBody>
          <a:bodyPr>
            <a:normAutofit fontScale="90000"/>
          </a:bodyPr>
          <a:lstStyle/>
          <a:p>
            <a:r>
              <a:rPr lang="en-AU" cap="none" dirty="0" err="1" smtClean="0"/>
              <a:t>Seekor</a:t>
            </a:r>
            <a:r>
              <a:rPr lang="en-AU" cap="none" dirty="0" smtClean="0"/>
              <a:t> </a:t>
            </a:r>
            <a:r>
              <a:rPr lang="en-AU" cap="none" dirty="0" err="1" smtClean="0"/>
              <a:t>Badak</a:t>
            </a:r>
            <a:r>
              <a:rPr lang="en-AU" cap="none" dirty="0" smtClean="0"/>
              <a:t> </a:t>
            </a:r>
            <a:r>
              <a:rPr lang="en-AU" cap="none" dirty="0" err="1" smtClean="0"/>
              <a:t>Jawa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66" y="1498599"/>
            <a:ext cx="5683025" cy="525616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AU" sz="3200" b="1" dirty="0" err="1" smtClean="0"/>
              <a:t>Ini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seekor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badak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Jawa</a:t>
            </a:r>
            <a:r>
              <a:rPr lang="en-AU" sz="3200" b="1" dirty="0" smtClean="0"/>
              <a:t>. </a:t>
            </a:r>
            <a:r>
              <a:rPr lang="en-AU" sz="3200" b="1" dirty="0" err="1" smtClean="0"/>
              <a:t>Seekor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badak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Jawa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berasal</a:t>
            </a:r>
            <a:r>
              <a:rPr lang="en-AU" sz="3200" b="1" dirty="0" smtClean="0"/>
              <a:t>  </a:t>
            </a:r>
            <a:r>
              <a:rPr lang="en-AU" sz="3200" b="1" dirty="0" err="1" smtClean="0"/>
              <a:t>dari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pulau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Jawa</a:t>
            </a:r>
            <a:r>
              <a:rPr lang="en-AU" sz="3200" b="1" dirty="0" smtClean="0"/>
              <a:t> di Indonesia. </a:t>
            </a:r>
            <a:r>
              <a:rPr lang="en-AU" sz="3200" b="1" dirty="0" err="1" smtClean="0"/>
              <a:t>Seekor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badak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Jawa</a:t>
            </a:r>
            <a:r>
              <a:rPr lang="en-AU" sz="3200" b="1" dirty="0" smtClean="0"/>
              <a:t>  </a:t>
            </a:r>
            <a:r>
              <a:rPr lang="en-AU" sz="3200" b="1" dirty="0" err="1" smtClean="0"/>
              <a:t>berbadan</a:t>
            </a:r>
            <a:r>
              <a:rPr lang="en-AU" sz="3200" b="1" dirty="0" smtClean="0"/>
              <a:t> yang </a:t>
            </a:r>
            <a:r>
              <a:rPr lang="en-AU" sz="3200" b="1" dirty="0" err="1" smtClean="0"/>
              <a:t>besar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dan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tebal</a:t>
            </a:r>
            <a:r>
              <a:rPr lang="en-AU" sz="3200" b="1" dirty="0" smtClean="0"/>
              <a:t>. </a:t>
            </a:r>
            <a:r>
              <a:rPr lang="en-AU" sz="3200" b="1" dirty="0" err="1" smtClean="0"/>
              <a:t>Culanya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panjang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dan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tajam</a:t>
            </a:r>
            <a:r>
              <a:rPr lang="en-AU" sz="3200" b="1" dirty="0" smtClean="0"/>
              <a:t>. </a:t>
            </a:r>
            <a:r>
              <a:rPr lang="en-AU" sz="3200" b="1" dirty="0" err="1" smtClean="0"/>
              <a:t>Berat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badan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seekor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badak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Jawa</a:t>
            </a:r>
            <a:r>
              <a:rPr lang="en-AU" sz="3200" b="1" dirty="0" smtClean="0"/>
              <a:t> 900 kilogram </a:t>
            </a:r>
            <a:r>
              <a:rPr lang="en-AU" sz="3200" b="1" dirty="0" err="1" smtClean="0"/>
              <a:t>sampai</a:t>
            </a:r>
            <a:r>
              <a:rPr lang="en-AU" sz="3200" b="1" dirty="0" smtClean="0"/>
              <a:t> 2300 kilogram. </a:t>
            </a:r>
            <a:r>
              <a:rPr lang="en-AU" sz="3200" b="1" dirty="0" err="1" smtClean="0"/>
              <a:t>Jangka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hidup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seekor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badak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Jawa</a:t>
            </a:r>
            <a:r>
              <a:rPr lang="en-AU" sz="3200" b="1" dirty="0" smtClean="0"/>
              <a:t> 30 </a:t>
            </a:r>
            <a:r>
              <a:rPr lang="en-AU" sz="3200" b="1" dirty="0" err="1" smtClean="0"/>
              <a:t>tahun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sampai</a:t>
            </a:r>
            <a:r>
              <a:rPr lang="en-AU" sz="3200" b="1" dirty="0" smtClean="0"/>
              <a:t> 45 </a:t>
            </a:r>
            <a:r>
              <a:rPr lang="en-AU" sz="3200" b="1" dirty="0" err="1" smtClean="0"/>
              <a:t>tahun</a:t>
            </a:r>
            <a:r>
              <a:rPr lang="en-AU" sz="3200" b="1" dirty="0" smtClean="0"/>
              <a:t>. </a:t>
            </a:r>
            <a:r>
              <a:rPr lang="en-AU" sz="3200" b="1" dirty="0" err="1" smtClean="0"/>
              <a:t>Seekor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badak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Jawa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suka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makan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tumbuh-tumbuhan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dan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buah-buahan</a:t>
            </a:r>
            <a:r>
              <a:rPr lang="en-AU" sz="3200" b="1" dirty="0" smtClean="0"/>
              <a:t>.</a:t>
            </a:r>
            <a:endParaRPr lang="en-AU" sz="3200" b="1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hinoceros standing and looking at the camera&#10;&#10;Description generated with high confidence">
            <a:extLst>
              <a:ext uri="{FF2B5EF4-FFF2-40B4-BE49-F238E27FC236}">
                <a16:creationId xmlns:a16="http://schemas.microsoft.com/office/drawing/2014/main" id="{E41302E8-DBDB-41A8-AC8C-0F2BBE365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 b="12806"/>
          <a:stretch/>
        </p:blipFill>
        <p:spPr>
          <a:xfrm>
            <a:off x="196666" y="0"/>
            <a:ext cx="12191980" cy="6857989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7082EDE4-622F-4DCE-9A45-FF343F4DA8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693354"/>
          </a:xfrm>
        </p:spPr>
        <p:txBody>
          <a:bodyPr>
            <a:normAutofit fontScale="90000"/>
          </a:bodyPr>
          <a:lstStyle/>
          <a:p>
            <a:r>
              <a:rPr lang="en-AU" cap="none" dirty="0" err="1" smtClean="0"/>
              <a:t>Seekor</a:t>
            </a:r>
            <a:r>
              <a:rPr lang="en-AU" cap="none" dirty="0" smtClean="0"/>
              <a:t> </a:t>
            </a:r>
            <a:r>
              <a:rPr lang="en-AU" cap="none" dirty="0" err="1" smtClean="0"/>
              <a:t>Badak</a:t>
            </a:r>
            <a:r>
              <a:rPr lang="en-AU" cap="none" dirty="0" smtClean="0"/>
              <a:t> </a:t>
            </a:r>
            <a:r>
              <a:rPr lang="en-AU" cap="none" dirty="0" err="1" smtClean="0"/>
              <a:t>Jawa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92" y="102419"/>
            <a:ext cx="5683025" cy="52561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3200" b="1" dirty="0" err="1" smtClean="0"/>
              <a:t>Seekor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badak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Jawa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hidup</a:t>
            </a:r>
            <a:r>
              <a:rPr lang="en-AU" sz="3200" b="1" dirty="0" smtClean="0"/>
              <a:t> di </a:t>
            </a:r>
            <a:r>
              <a:rPr lang="en-AU" sz="3200" b="1" dirty="0" err="1" smtClean="0"/>
              <a:t>hutan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rimba</a:t>
            </a:r>
            <a:r>
              <a:rPr lang="en-AU" sz="3200" b="1" dirty="0" smtClean="0"/>
              <a:t> di </a:t>
            </a:r>
            <a:r>
              <a:rPr lang="en-AU" sz="3200" b="1" dirty="0" err="1" smtClean="0"/>
              <a:t>pulau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Jawa</a:t>
            </a:r>
            <a:r>
              <a:rPr lang="en-AU" sz="3200" b="1" dirty="0" smtClean="0"/>
              <a:t>. Status </a:t>
            </a:r>
            <a:r>
              <a:rPr lang="en-AU" sz="3200" b="1" dirty="0" err="1" smtClean="0"/>
              <a:t>badak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Jawa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terancam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kritis</a:t>
            </a:r>
            <a:endParaRPr lang="en-AU" sz="3200" b="1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/>
              <a:t>See if you can identify this animal …</a:t>
            </a:r>
            <a:endParaRPr lang="en-US" sz="3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binatang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koala bear&#10;&#10;Description generated with very high confidence">
            <a:extLst>
              <a:ext uri="{FF2B5EF4-FFF2-40B4-BE49-F238E27FC236}">
                <a16:creationId xmlns:a16="http://schemas.microsoft.com/office/drawing/2014/main" id="{B6761086-37E6-45B0-ABCE-D1B66F1C3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400" dirty="0" err="1"/>
              <a:t>Ini</a:t>
            </a:r>
            <a:r>
              <a:rPr lang="en-AU" sz="3400" dirty="0"/>
              <a:t> </a:t>
            </a:r>
            <a:r>
              <a:rPr lang="en-AU" sz="3400" dirty="0" err="1"/>
              <a:t>s</a:t>
            </a:r>
            <a:r>
              <a:rPr lang="en-AU" sz="3400" cap="none" dirty="0" err="1"/>
              <a:t>eekor</a:t>
            </a:r>
            <a:r>
              <a:rPr lang="en-AU" sz="3400" cap="none" dirty="0"/>
              <a:t> koala.</a:t>
            </a:r>
            <a:endParaRPr lang="en-US" sz="3400" cap="none" dirty="0"/>
          </a:p>
        </p:txBody>
      </p:sp>
      <p:pic>
        <p:nvPicPr>
          <p:cNvPr id="8" name="Picture 7" descr="A koala bear&#10;&#10;Description generated with very high confidence">
            <a:extLst>
              <a:ext uri="{FF2B5EF4-FFF2-40B4-BE49-F238E27FC236}">
                <a16:creationId xmlns:a16="http://schemas.microsoft.com/office/drawing/2014/main" id="{22283A42-0279-489F-A4A5-5F9A9E39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204" y="2122010"/>
            <a:ext cx="2605060" cy="3529990"/>
          </a:xfrm>
          <a:prstGeom prst="rect">
            <a:avLst/>
          </a:prstGeom>
        </p:spPr>
      </p:pic>
      <p:pic>
        <p:nvPicPr>
          <p:cNvPr id="13" name="Picture 12" descr="A koala bear&#10;&#10;Description generated with very high confidence">
            <a:extLst>
              <a:ext uri="{FF2B5EF4-FFF2-40B4-BE49-F238E27FC236}">
                <a16:creationId xmlns:a16="http://schemas.microsoft.com/office/drawing/2014/main" id="{A9759133-C45C-45CA-AD99-A7C8D998F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88" y="2122010"/>
            <a:ext cx="2694774" cy="35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6E8-CC48-4FB7-9FAA-475D694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The “</a:t>
            </a:r>
            <a:r>
              <a:rPr lang="en-AU" cap="none" dirty="0" err="1"/>
              <a:t>ber</a:t>
            </a:r>
            <a:r>
              <a:rPr lang="en-AU" cap="none" dirty="0"/>
              <a:t>~” Prefix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0F3-585A-4E6A-87CA-6F1FE13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88828"/>
            <a:ext cx="10979546" cy="3636511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The “</a:t>
            </a:r>
            <a:r>
              <a:rPr lang="en-AU" sz="2800" dirty="0" err="1"/>
              <a:t>ber</a:t>
            </a:r>
            <a:r>
              <a:rPr lang="en-AU" sz="2800" dirty="0"/>
              <a:t>~” prefix can come in very handy when describing animals.</a:t>
            </a:r>
          </a:p>
          <a:p>
            <a:pPr marL="0" indent="0">
              <a:buNone/>
            </a:pPr>
            <a:r>
              <a:rPr lang="en-AU" sz="2800" dirty="0"/>
              <a:t>Let’s look at the prefix “</a:t>
            </a:r>
            <a:r>
              <a:rPr lang="en-AU" sz="2800" dirty="0" err="1"/>
              <a:t>ber</a:t>
            </a:r>
            <a:r>
              <a:rPr lang="en-AU" sz="2800" dirty="0"/>
              <a:t>~” + the verb “</a:t>
            </a:r>
            <a:r>
              <a:rPr lang="en-AU" sz="2800" dirty="0" err="1"/>
              <a:t>asal</a:t>
            </a:r>
            <a:r>
              <a:rPr lang="en-AU" sz="2800" dirty="0"/>
              <a:t>” .</a:t>
            </a:r>
          </a:p>
          <a:p>
            <a:pPr marL="0" indent="0">
              <a:buNone/>
            </a:pPr>
            <a:r>
              <a:rPr lang="en-AU" sz="2800" dirty="0"/>
              <a:t>The verb “</a:t>
            </a:r>
            <a:r>
              <a:rPr lang="en-AU" sz="2800" dirty="0" err="1"/>
              <a:t>berasal</a:t>
            </a:r>
            <a:r>
              <a:rPr lang="en-AU" sz="2800" dirty="0"/>
              <a:t>” means “to originate from …”</a:t>
            </a:r>
          </a:p>
          <a:p>
            <a:pPr marL="0" indent="0">
              <a:buNone/>
            </a:pPr>
            <a:r>
              <a:rPr lang="en-AU" sz="2800" dirty="0"/>
              <a:t>For example,  “</a:t>
            </a:r>
            <a:r>
              <a:rPr lang="en-AU" sz="2800" dirty="0" err="1"/>
              <a:t>Seekor</a:t>
            </a:r>
            <a:r>
              <a:rPr lang="en-AU" sz="2800" dirty="0"/>
              <a:t> orangutan </a:t>
            </a:r>
            <a:r>
              <a:rPr lang="en-AU" sz="2800" dirty="0" err="1"/>
              <a:t>berasal</a:t>
            </a:r>
            <a:r>
              <a:rPr lang="en-AU" sz="2800" dirty="0"/>
              <a:t> </a:t>
            </a:r>
            <a:r>
              <a:rPr lang="en-AU" sz="2800" dirty="0" err="1"/>
              <a:t>dari</a:t>
            </a:r>
            <a:r>
              <a:rPr lang="en-AU" sz="2800" dirty="0"/>
              <a:t> Indonesia” (An orang-utan comes from Indonesia).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796</TotalTime>
  <Words>1255</Words>
  <Application>Microsoft Office PowerPoint</Application>
  <PresentationFormat>Widescreen</PresentationFormat>
  <Paragraphs>151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Calibri</vt:lpstr>
      <vt:lpstr>Century Gothic</vt:lpstr>
      <vt:lpstr>Wingdings 2</vt:lpstr>
      <vt:lpstr>Quotable</vt:lpstr>
      <vt:lpstr>Describing Animals</vt:lpstr>
      <vt:lpstr>The “se~” Prefix</vt:lpstr>
      <vt:lpstr>See if you can identify this animal …</vt:lpstr>
      <vt:lpstr>Ini seekor panda.</vt:lpstr>
      <vt:lpstr>See if you can identify this animal …</vt:lpstr>
      <vt:lpstr>Ini seekor komodo. </vt:lpstr>
      <vt:lpstr>See if you can identify this animal …</vt:lpstr>
      <vt:lpstr>Ini seekor koala.</vt:lpstr>
      <vt:lpstr>The “ber~” Prefix</vt:lpstr>
      <vt:lpstr>See if you can say where this animal originates from …</vt:lpstr>
      <vt:lpstr>Seekor panda berasal dari Cina.</vt:lpstr>
      <vt:lpstr>See if you can say where this animal originates from …</vt:lpstr>
      <vt:lpstr>Seekor komodo berasal dari Indonesia.</vt:lpstr>
      <vt:lpstr>See if you can say where this animal originates from …</vt:lpstr>
      <vt:lpstr>Seekor koala berasal dari Australia.</vt:lpstr>
      <vt:lpstr>The “ber~” Prefix</vt:lpstr>
      <vt:lpstr>See if you can describe this animal’s fur (bulu) …</vt:lpstr>
      <vt:lpstr>Seekor panda berbulu tebal, hitam dan putih.</vt:lpstr>
      <vt:lpstr>See if you can describe this animal’s tail (ekor) …</vt:lpstr>
      <vt:lpstr>Seekor komodo berekor panjang dan kuat.</vt:lpstr>
      <vt:lpstr>See if you can describe this animal’s ears (telinga) …</vt:lpstr>
      <vt:lpstr>Seekor koala bertelinga besar dan berbulu. </vt:lpstr>
      <vt:lpstr>The “~nya” Suffix</vt:lpstr>
      <vt:lpstr>See if you can describe this animal’s ears (telinga) …</vt:lpstr>
      <vt:lpstr>Telinganya kecil dan berbulu hitam.</vt:lpstr>
      <vt:lpstr>See if you can describe this animal’s skin (kulit)</vt:lpstr>
      <vt:lpstr>Kulitnya tebal dan keras. </vt:lpstr>
      <vt:lpstr>See if you can describe this animal’s nose (hidung) …</vt:lpstr>
      <vt:lpstr>Hidungnya hitam dan pesek. </vt:lpstr>
      <vt:lpstr>Describing the Personality of Animals</vt:lpstr>
      <vt:lpstr>Seekor panda  malu dan jinak.</vt:lpstr>
      <vt:lpstr>Seekor komodo ganas dan berbahaya. </vt:lpstr>
      <vt:lpstr>Seekor koala mungil dan jinak. </vt:lpstr>
      <vt:lpstr>Comparing Attributes of the Animal to a Similar Species</vt:lpstr>
      <vt:lpstr>Seekor panda  lebih kecil daripada seekor beruang kutub.</vt:lpstr>
      <vt:lpstr>Seekor komodo lebih besar dan ganas daripada seekor goanna Australia. </vt:lpstr>
      <vt:lpstr>Seekor koala lebih kecil daripada seekor panda. </vt:lpstr>
      <vt:lpstr>Discussing the Weight Range of Animals</vt:lpstr>
      <vt:lpstr>Berat badan seekor panda bisa mencapai 100 kilogram sampai 115 kilogram.</vt:lpstr>
      <vt:lpstr>Berat badan seekor komodo bisa mencapai 68 kilogram sampai 91 kilogram. </vt:lpstr>
      <vt:lpstr>Berat badan seekor koala bisa mencapai 4 kilogram sampai 15 kilogram.</vt:lpstr>
      <vt:lpstr>Discussing the Life Span of Animals</vt:lpstr>
      <vt:lpstr>Jangka hidup seekor panda bisa mencapai 15 tahun sampai 20 tahun.</vt:lpstr>
      <vt:lpstr>Jangka hidup seekor komodo bisa mencapai 30 tahun. </vt:lpstr>
      <vt:lpstr>Jangka hidup seekor koala bisa mencapai 13 tahun sampai 18 tahun.</vt:lpstr>
      <vt:lpstr>Discussing the Diet of Animals</vt:lpstr>
      <vt:lpstr>Examples of Food Types</vt:lpstr>
      <vt:lpstr>Seekor panda suka makan bambu.</vt:lpstr>
      <vt:lpstr>Seekor komodo suka makan daging binatang lain seperti kerbau, rusa dan babi. </vt:lpstr>
      <vt:lpstr>Seekor koala suka makan daun-daun dari pohon eukaliptus.</vt:lpstr>
      <vt:lpstr>Discussing the Habitat of Animals</vt:lpstr>
      <vt:lpstr>Seekor panda di hutan bambu di pegunungan Cina Tengah.</vt:lpstr>
      <vt:lpstr>Seekor komodo tinggal di Pulau Komodo, Rinca  dan Gili Montang di Indonesia. </vt:lpstr>
      <vt:lpstr>Seekor koala hidup di hutan pohon eukaliptus di pantai timur Australia.</vt:lpstr>
      <vt:lpstr>Discussing the Status of Animals</vt:lpstr>
      <vt:lpstr>Levels of Endangerment of Animals</vt:lpstr>
      <vt:lpstr>Status seekor panda sekarang dilindungi.</vt:lpstr>
      <vt:lpstr>Status seekor komodo terancam rawan. </vt:lpstr>
      <vt:lpstr>Status seekor koala terancam kritis.</vt:lpstr>
      <vt:lpstr>Seekor Badak Jawa</vt:lpstr>
      <vt:lpstr>Seekor Badak Jawa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Animals</dc:title>
  <dc:creator>ATHANASIADIS, Jim (jatha1)</dc:creator>
  <cp:lastModifiedBy>ATHANASIADIS, Jim</cp:lastModifiedBy>
  <cp:revision>45</cp:revision>
  <dcterms:created xsi:type="dcterms:W3CDTF">2017-10-07T06:58:22Z</dcterms:created>
  <dcterms:modified xsi:type="dcterms:W3CDTF">2017-10-23T00:47:49Z</dcterms:modified>
</cp:coreProperties>
</file>