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2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3" r:id="rId22"/>
    <p:sldId id="267" r:id="rId23"/>
    <p:sldId id="268" r:id="rId24"/>
    <p:sldId id="286" r:id="rId25"/>
    <p:sldId id="287" r:id="rId26"/>
    <p:sldId id="288" r:id="rId27"/>
    <p:sldId id="289" r:id="rId28"/>
    <p:sldId id="269" r:id="rId29"/>
    <p:sldId id="290" r:id="rId30"/>
    <p:sldId id="291" r:id="rId31"/>
    <p:sldId id="270" r:id="rId32"/>
    <p:sldId id="273" r:id="rId33"/>
    <p:sldId id="310" r:id="rId34"/>
    <p:sldId id="271" r:id="rId35"/>
    <p:sldId id="292" r:id="rId36"/>
    <p:sldId id="294" r:id="rId37"/>
    <p:sldId id="296" r:id="rId38"/>
    <p:sldId id="297" r:id="rId39"/>
    <p:sldId id="298" r:id="rId40"/>
    <p:sldId id="299" r:id="rId41"/>
    <p:sldId id="306" r:id="rId42"/>
    <p:sldId id="300" r:id="rId43"/>
    <p:sldId id="301" r:id="rId44"/>
    <p:sldId id="302" r:id="rId45"/>
    <p:sldId id="303" r:id="rId46"/>
    <p:sldId id="307" r:id="rId47"/>
    <p:sldId id="304" r:id="rId48"/>
    <p:sldId id="305" r:id="rId49"/>
    <p:sldId id="308" r:id="rId50"/>
    <p:sldId id="30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6BC65-A13D-4F11-923D-220C9B8997DB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533B-78A4-4AF4-B910-A6DFA56CB2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66398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4C307-9E0A-4A6E-BFCF-8A8B1EAB1AD4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5FC34-4BD2-4DB9-B8D8-A2088F77467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1558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5FC34-4BD2-4DB9-B8D8-A2088F77467B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5FC34-4BD2-4DB9-B8D8-A2088F77467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5A373-5AC5-4E94-96DE-3BED989E92AF}" type="datetimeFigureOut">
              <a:rPr lang="en-AU" smtClean="0"/>
              <a:pPr/>
              <a:t>25/05/2013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4DCD-10DD-4F9E-8CCE-77FE6EE054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jalansesama.or.id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s.mytrans.com/kanal/48/kidstainmen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awankumagz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yess-online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oah-site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herrybelle.info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irik.kapanlagi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ndonesianfilmcentre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z_1M1Ve8NuM" TargetMode="External"/><Relationship Id="rId3" Type="http://schemas.openxmlformats.org/officeDocument/2006/relationships/hyperlink" Target="http://www.youtube.com/watch?v=FwlKSKdsLG4" TargetMode="External"/><Relationship Id="rId7" Type="http://schemas.openxmlformats.org/officeDocument/2006/relationships/hyperlink" Target="http://www.youtube.com/watch?v=PTwOnWEd55E" TargetMode="External"/><Relationship Id="rId2" Type="http://schemas.openxmlformats.org/officeDocument/2006/relationships/hyperlink" Target="http://www.youtube.com/watch?v=1CBjZs0bT6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ISgDp_aDVP8" TargetMode="External"/><Relationship Id="rId5" Type="http://schemas.openxmlformats.org/officeDocument/2006/relationships/hyperlink" Target="http://www.youtube.com/watch?v=VUVIzF7UQ64" TargetMode="External"/><Relationship Id="rId4" Type="http://schemas.openxmlformats.org/officeDocument/2006/relationships/hyperlink" Target="http://www.youtube.com/watch?v=0gKkSr6dQk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donesian3ab.wetpaint.com/" TargetMode="External"/><Relationship Id="rId2" Type="http://schemas.openxmlformats.org/officeDocument/2006/relationships/hyperlink" Target="http://indonesian2ab.wetpain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opbox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1121" y="1844824"/>
            <a:ext cx="78854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Bradley Hand ITC" pitchFamily="66" charset="0"/>
              </a:rPr>
              <a:t>Using authentic materials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Bradley Hand ITC" pitchFamily="66" charset="0"/>
              </a:rPr>
              <a:t>In Year 7-12 secondary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  <a:latin typeface="Bradley Hand ITC" pitchFamily="66" charset="0"/>
              </a:rPr>
              <a:t>Indonesian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260648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CARI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916832"/>
            <a:ext cx="51651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topic?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text type?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w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hat’s out there?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348880"/>
            <a:ext cx="7992888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radley Hand ITC" pitchFamily="66" charset="0"/>
              </a:rPr>
              <a:t>… and here’s a bit of searching I did earlier ….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Bradley Hand ITC" pitchFamily="66" charset="0"/>
              </a:rPr>
              <a:t>with Year 7-10 in mind</a:t>
            </a:r>
          </a:p>
        </p:txBody>
      </p:sp>
      <p:sp>
        <p:nvSpPr>
          <p:cNvPr id="5" name="Oval 4"/>
          <p:cNvSpPr/>
          <p:nvPr/>
        </p:nvSpPr>
        <p:spPr>
          <a:xfrm>
            <a:off x="323528" y="260648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CARI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534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TV show websites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  e.g.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  <a:hlinkClick r:id="rId2"/>
              </a:rPr>
              <a:t>www.jalansesama.or.id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 </a:t>
            </a:r>
          </a:p>
        </p:txBody>
      </p:sp>
      <p:pic>
        <p:nvPicPr>
          <p:cNvPr id="3" name="Picture 2" descr="JalanSes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1924050"/>
            <a:ext cx="9001125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850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  <a:hlinkClick r:id="rId2"/>
              </a:rPr>
              <a:t>http://us.mytrans.com/kanal/48/kidstainment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pic>
        <p:nvPicPr>
          <p:cNvPr id="3" name="Picture 2" descr="MyTransKidstain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85223"/>
            <a:ext cx="8676421" cy="617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1852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online teen magazines e.g.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  <a:hlinkClick r:id="rId2"/>
              </a:rPr>
              <a:t>www.kawankumagz.com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pic>
        <p:nvPicPr>
          <p:cNvPr id="3" name="Picture 2" descr="kawan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9144000" cy="4816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5046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  <a:hlinkClick r:id="rId2"/>
              </a:rPr>
              <a:t>yess-online.com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pic>
        <p:nvPicPr>
          <p:cNvPr id="3" name="Picture 2" descr="yesson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15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489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websites of bands or singers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e.g.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  <a:hlinkClick r:id="rId2"/>
              </a:rPr>
              <a:t>www.noah-site.com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pic>
        <p:nvPicPr>
          <p:cNvPr id="3" name="Picture 2" descr="no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447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6604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  <a:hlinkClick r:id="rId2"/>
              </a:rPr>
              <a:t>www.cherrybelle.info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pic>
        <p:nvPicPr>
          <p:cNvPr id="3" name="Picture 2" descr="cherryb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18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834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song lyrics sites e.g.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  <a:hlinkClick r:id="rId2"/>
              </a:rPr>
              <a:t>lirik.kapanlagi.com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sp>
        <p:nvSpPr>
          <p:cNvPr id="1026" name="AutoShape 2" descr="KapanLagi.com"/>
          <p:cNvSpPr>
            <a:spLocks noChangeAspect="1" noChangeArrowheads="1"/>
          </p:cNvSpPr>
          <p:nvPr/>
        </p:nvSpPr>
        <p:spPr bwMode="auto">
          <a:xfrm>
            <a:off x="63500" y="-136525"/>
            <a:ext cx="230505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 descr="kapanlagi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88840"/>
            <a:ext cx="2305050" cy="857250"/>
          </a:xfrm>
          <a:prstGeom prst="rect">
            <a:avLst/>
          </a:prstGeom>
        </p:spPr>
      </p:pic>
      <p:pic>
        <p:nvPicPr>
          <p:cNvPr id="5" name="Picture 4" descr="ArtisIndonesiaLirikLaguKapanla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647654"/>
            <a:ext cx="5580112" cy="5210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0"/>
            <a:ext cx="768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your own photos &amp;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realia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pic>
        <p:nvPicPr>
          <p:cNvPr id="7" name="Picture 6" descr="BandungHyperm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552395" cy="2664296"/>
          </a:xfrm>
          <a:prstGeom prst="rect">
            <a:avLst/>
          </a:prstGeom>
        </p:spPr>
      </p:pic>
      <p:pic>
        <p:nvPicPr>
          <p:cNvPr id="5" name="Picture 4" descr="IMG_1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939271" y="3901489"/>
            <a:ext cx="3203848" cy="2402886"/>
          </a:xfrm>
          <a:prstGeom prst="rect">
            <a:avLst/>
          </a:prstGeom>
        </p:spPr>
      </p:pic>
      <p:pic>
        <p:nvPicPr>
          <p:cNvPr id="8" name="Picture 7" descr="BandungHypermartPro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980728"/>
            <a:ext cx="2651787" cy="1988840"/>
          </a:xfrm>
          <a:prstGeom prst="rect">
            <a:avLst/>
          </a:prstGeom>
        </p:spPr>
      </p:pic>
      <p:pic>
        <p:nvPicPr>
          <p:cNvPr id="9" name="Picture 8" descr="IndoFoodBuburInst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20746" y="1924270"/>
            <a:ext cx="2363755" cy="1772816"/>
          </a:xfrm>
          <a:prstGeom prst="rect">
            <a:avLst/>
          </a:prstGeom>
        </p:spPr>
      </p:pic>
      <p:pic>
        <p:nvPicPr>
          <p:cNvPr id="10" name="Picture 9" descr="BandungKakiLim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861048"/>
            <a:ext cx="2843808" cy="2132856"/>
          </a:xfrm>
          <a:prstGeom prst="rect">
            <a:avLst/>
          </a:prstGeom>
        </p:spPr>
      </p:pic>
      <p:pic>
        <p:nvPicPr>
          <p:cNvPr id="11" name="Picture 10" descr="IndoFoodBisku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365104"/>
            <a:ext cx="1979712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84969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Why do we need to use authentic materials?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3212976"/>
            <a:ext cx="842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What kind of authentic materials make good tasks?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863409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YouTube! 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(if desired, download with </a:t>
            </a:r>
          </a:p>
          <a:p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KeepVid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 or Download Helper for Firefox)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779687"/>
            <a:ext cx="712246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film trailers &amp; excerpts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advertisements</a:t>
            </a:r>
          </a:p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music video clips (and 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karaoke)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TV show excerpts</a:t>
            </a:r>
          </a:p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documentaries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0"/>
            <a:ext cx="8475397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Indonesian Film Centre</a:t>
            </a:r>
          </a:p>
          <a:p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  <a:hlinkClick r:id="rId2"/>
              </a:rPr>
              <a:t>www.indonesianfilmcentre.com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 </a:t>
            </a:r>
          </a:p>
          <a:p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pic>
        <p:nvPicPr>
          <p:cNvPr id="4" name="Picture 3" descr="indonesianfilmce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9144000" cy="40799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39752" y="2996952"/>
            <a:ext cx="792088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131840" y="2996952"/>
            <a:ext cx="792088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923928" y="2996952"/>
            <a:ext cx="576064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4572000" y="2996952"/>
            <a:ext cx="360040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4932040" y="2996952"/>
            <a:ext cx="648072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188640"/>
            <a:ext cx="20162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PILIH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204864"/>
            <a:ext cx="866134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looks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interesting/engaging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matches the topic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offers observational under-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standing as well as textual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404664"/>
            <a:ext cx="6051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Find a text that 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520" y="260648"/>
            <a:ext cx="504056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PUTUSKAN BENTUKNYA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92896"/>
            <a:ext cx="76177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as an electronic resource?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as a hard copy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sacherrybel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9236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0"/>
            <a:ext cx="7643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radley Hand ITC" pitchFamily="66" charset="0"/>
              </a:rPr>
              <a:t>Use as is (electronically)</a:t>
            </a:r>
            <a:r>
              <a:rPr lang="en-U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Bradley Hand ITC" pitchFamily="66" charset="0"/>
              </a:rPr>
              <a:t>?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sacherrybe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682616" cy="5945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484784"/>
            <a:ext cx="36776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… or use as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the basis for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a hard copy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task?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451353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Obviously ….</a:t>
            </a:r>
          </a:p>
          <a:p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Written texts may be copied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and modified if desired (but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preferably not!)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Video texts have to be used</a:t>
            </a:r>
          </a:p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as is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2"/>
              </a:rPr>
              <a:t>http://www.youtube.com/watch?v=1CBjZs0bT6A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3"/>
              </a:rPr>
              <a:t>http://www.youtube.com/watch?v=FwlKSKdsLG4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4"/>
              </a:rPr>
              <a:t>http://www.youtube.com/watch?v=0gKkSr6dQkg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7544" y="234888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5"/>
              </a:rPr>
              <a:t>http://www.youtube.com/watch?v=VUVIzF7UQ64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39552" y="314096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6"/>
              </a:rPr>
              <a:t>http://www.youtube.com/watch?v=ISgDp_aDVP8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539552" y="3861048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7"/>
              </a:rPr>
              <a:t>http://www.youtube.com/watch?v=PTwOnWEd55E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539552" y="465313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8"/>
              </a:rPr>
              <a:t>http://www.youtube.com/watch?v=z_1M1Ve8NuM</a:t>
            </a: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3528" y="260648"/>
            <a:ext cx="38164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CIPTAKAN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348880"/>
            <a:ext cx="86409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Try to use a range of unmodified and modified texts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Create a well-structured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br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76200"/>
            <a:ext cx="8924925" cy="6705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79912" y="2780928"/>
            <a:ext cx="4608512" cy="3600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ounded Rectangle 3"/>
          <p:cNvSpPr/>
          <p:nvPr/>
        </p:nvSpPr>
        <p:spPr>
          <a:xfrm>
            <a:off x="4427984" y="260648"/>
            <a:ext cx="4606478" cy="25202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>
                <a:solidFill>
                  <a:schemeClr val="tx1"/>
                </a:solidFill>
              </a:rPr>
              <a:t>While-reading tasks:</a:t>
            </a:r>
            <a:r>
              <a:rPr lang="en-AU" dirty="0" smtClean="0">
                <a:solidFill>
                  <a:schemeClr val="tx1"/>
                </a:solidFill>
              </a:rPr>
              <a:t>   (1)  Underline the words that mean </a:t>
            </a:r>
            <a:r>
              <a:rPr lang="en-AU" i="1" dirty="0" smtClean="0">
                <a:solidFill>
                  <a:schemeClr val="tx1"/>
                </a:solidFill>
              </a:rPr>
              <a:t>baby, purple, big, strong </a:t>
            </a:r>
            <a:r>
              <a:rPr lang="en-AU" dirty="0" smtClean="0">
                <a:solidFill>
                  <a:schemeClr val="tx1"/>
                </a:solidFill>
              </a:rPr>
              <a:t>etc.   (2):  </a:t>
            </a:r>
            <a:r>
              <a:rPr lang="en-AU" dirty="0" err="1" smtClean="0">
                <a:solidFill>
                  <a:schemeClr val="tx1"/>
                </a:solidFill>
              </a:rPr>
              <a:t>Jabrik</a:t>
            </a:r>
            <a:r>
              <a:rPr lang="en-AU" dirty="0" smtClean="0">
                <a:solidFill>
                  <a:schemeClr val="tx1"/>
                </a:solidFill>
              </a:rPr>
              <a:t> wants to go on exchange to Sesame Street in the USA.  Use the vocabulary list to  help you understand the description and help him complete his application in English.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Animal:    Fur Colour:   Personality: Age:  Likes/dislikes:  Hobbies:   Other information: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02" y="4581128"/>
            <a:ext cx="2171833" cy="227687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>
                <a:solidFill>
                  <a:schemeClr val="tx1"/>
                </a:solidFill>
              </a:rPr>
              <a:t>After-reading </a:t>
            </a:r>
            <a:r>
              <a:rPr lang="en-AU" b="1" dirty="0" smtClean="0">
                <a:solidFill>
                  <a:schemeClr val="tx1"/>
                </a:solidFill>
              </a:rPr>
              <a:t>task: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Design a new member of </a:t>
            </a:r>
            <a:r>
              <a:rPr lang="en-AU" dirty="0" err="1" smtClean="0">
                <a:solidFill>
                  <a:schemeClr val="tx1"/>
                </a:solidFill>
              </a:rPr>
              <a:t>Jalan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Sesama</a:t>
            </a:r>
            <a:r>
              <a:rPr lang="en-AU" dirty="0" smtClean="0">
                <a:solidFill>
                  <a:schemeClr val="tx1"/>
                </a:solidFill>
              </a:rPr>
              <a:t> and write his/her/its </a:t>
            </a:r>
            <a:r>
              <a:rPr lang="en-AU" dirty="0" err="1" smtClean="0">
                <a:solidFill>
                  <a:schemeClr val="tx1"/>
                </a:solidFill>
              </a:rPr>
              <a:t>Fakta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Menarik</a:t>
            </a:r>
            <a:r>
              <a:rPr lang="en-AU" dirty="0" smtClean="0">
                <a:solidFill>
                  <a:schemeClr val="tx1"/>
                </a:solidFill>
              </a:rPr>
              <a:t> in Indonesian.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76200"/>
            <a:ext cx="2880320" cy="228630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>
                <a:solidFill>
                  <a:schemeClr val="tx1"/>
                </a:solidFill>
              </a:rPr>
              <a:t>Linguistic features: (one of)  Compare </a:t>
            </a:r>
            <a:r>
              <a:rPr lang="en-AU" dirty="0" err="1" smtClean="0">
                <a:solidFill>
                  <a:schemeClr val="tx1"/>
                </a:solidFill>
              </a:rPr>
              <a:t>ber</a:t>
            </a:r>
            <a:r>
              <a:rPr lang="en-AU" dirty="0" smtClean="0">
                <a:solidFill>
                  <a:schemeClr val="tx1"/>
                </a:solidFill>
              </a:rPr>
              <a:t>- and me- verbs; usage of “yang” with adjectives; usage of conjunctions; usage of “</a:t>
            </a:r>
            <a:r>
              <a:rPr lang="en-AU" dirty="0" err="1" smtClean="0">
                <a:solidFill>
                  <a:schemeClr val="tx1"/>
                </a:solidFill>
              </a:rPr>
              <a:t>adalah</a:t>
            </a:r>
            <a:r>
              <a:rPr lang="en-AU" dirty="0" smtClean="0">
                <a:solidFill>
                  <a:schemeClr val="tx1"/>
                </a:solidFill>
              </a:rPr>
              <a:t>” with nouns but not adjectives.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31223" y="4725144"/>
            <a:ext cx="2412777" cy="205665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>
                <a:solidFill>
                  <a:schemeClr val="tx1"/>
                </a:solidFill>
              </a:rPr>
              <a:t>Pre-reading task(s):</a:t>
            </a:r>
          </a:p>
          <a:p>
            <a:r>
              <a:rPr lang="en-AU" dirty="0" smtClean="0">
                <a:solidFill>
                  <a:schemeClr val="tx1"/>
                </a:solidFill>
              </a:rPr>
              <a:t>(1) Learning how to describe people and animals (2) describing your favourite cartoon character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2564904"/>
            <a:ext cx="2592288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mtClean="0">
                <a:solidFill>
                  <a:schemeClr val="tx1"/>
                </a:solidFill>
              </a:rPr>
              <a:t>Intercultural understandings?</a:t>
            </a:r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60648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From the teacher’s viewpoint..</a:t>
            </a:r>
          </a:p>
          <a:p>
            <a:pPr algn="ctr"/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adley Hand ITC" pitchFamily="66" charset="0"/>
            </a:endParaRP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What’s good and bad about Using authentic materials?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pic>
        <p:nvPicPr>
          <p:cNvPr id="4" name="Picture 4" descr="http://coloring.thecolor.com/color/images/Wri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65104"/>
            <a:ext cx="2259394" cy="2304256"/>
          </a:xfrm>
          <a:prstGeom prst="rect">
            <a:avLst/>
          </a:prstGeom>
          <a:noFill/>
        </p:spPr>
      </p:pic>
      <p:pic>
        <p:nvPicPr>
          <p:cNvPr id="5" name="Picture 4" descr="Write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93096"/>
            <a:ext cx="2285394" cy="23307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91880" y="5229200"/>
            <a:ext cx="144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96536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Example of task structure: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Bradley Hand ITC" pitchFamily="66" charset="0"/>
              </a:rPr>
              <a:t>BEFORE –students meet and learn language they will need</a:t>
            </a:r>
          </a:p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/>
                <a:latin typeface="Bradley Hand ITC" pitchFamily="66" charset="0"/>
              </a:rPr>
              <a:t>DURING – students read/ view, notice, understand and respond to show understanding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radley Hand ITC" pitchFamily="66" charset="0"/>
              </a:rPr>
              <a:t>AFTER – students use know-ledge for own productive task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636912"/>
            <a:ext cx="7170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Sharing your materials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Bradley Hand ITC" pitchFamily="66" charset="0"/>
              </a:rPr>
              <a:t> with other teachers??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Bradley Hand ITC" pitchFamily="66" charset="0"/>
            </a:endParaRPr>
          </a:p>
        </p:txBody>
      </p:sp>
      <p:pic>
        <p:nvPicPr>
          <p:cNvPr id="22530" name="Picture 2" descr="http://us.cdn3.123rf.com/168nwm/andresr/andresr1105/andresr110500295/9714169-beautiful-thoughtful-woman-looking-up--isolated-over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128"/>
            <a:ext cx="2676401" cy="1800200"/>
          </a:xfrm>
          <a:prstGeom prst="rect">
            <a:avLst/>
          </a:prstGeom>
          <a:noFill/>
        </p:spPr>
      </p:pic>
      <p:pic>
        <p:nvPicPr>
          <p:cNvPr id="22532" name="Picture 4" descr="http://us.cdn4.123rf.com/168nwm/stockyimages/stockyimages1204/stockyimages120400308/13217874-senior-corporate-woman-posing-with-fingers-on-her-lips-looking-downw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1986"/>
            <a:ext cx="1901180" cy="257579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96136" y="4653136"/>
            <a:ext cx="1691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How?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itchFamily="66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2843808" y="1556792"/>
            <a:ext cx="3312368" cy="3096344"/>
          </a:xfrm>
          <a:prstGeom prst="curvedConnector3">
            <a:avLst>
              <a:gd name="adj1" fmla="val 41442"/>
            </a:avLst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71600" y="764704"/>
            <a:ext cx="1904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adley Hand ITC" pitchFamily="66" charset="0"/>
              </a:rPr>
              <a:t>Why?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070" y="260648"/>
            <a:ext cx="8390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What is good about sharing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things we create?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pic>
        <p:nvPicPr>
          <p:cNvPr id="1026" name="Picture 2" descr="http://someonenoticed.files.wordpress.com/2011/03/thumbsup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455713" cy="455713"/>
          </a:xfrm>
          <a:prstGeom prst="rect">
            <a:avLst/>
          </a:prstGeom>
          <a:noFill/>
        </p:spPr>
      </p:pic>
      <p:pic>
        <p:nvPicPr>
          <p:cNvPr id="4" name="Picture 2" descr="http://someonenoticed.files.wordpress.com/2011/03/thumbsup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455713" cy="455713"/>
          </a:xfrm>
          <a:prstGeom prst="rect">
            <a:avLst/>
          </a:prstGeom>
          <a:noFill/>
        </p:spPr>
      </p:pic>
      <p:pic>
        <p:nvPicPr>
          <p:cNvPr id="5" name="Picture 2" descr="http://someonenoticed.files.wordpress.com/2011/03/thumbsup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455713" cy="455713"/>
          </a:xfrm>
          <a:prstGeom prst="rect">
            <a:avLst/>
          </a:prstGeom>
          <a:noFill/>
        </p:spPr>
      </p:pic>
      <p:pic>
        <p:nvPicPr>
          <p:cNvPr id="6" name="Picture 2" descr="http://someonenoticed.files.wordpress.com/2011/03/thumbsup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85184"/>
            <a:ext cx="455713" cy="4557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82631" y="2348880"/>
            <a:ext cx="5155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Bradley Hand ITC" pitchFamily="66" charset="0"/>
              </a:rPr>
              <a:t>get useful feedback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3212976"/>
            <a:ext cx="3842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Bradley Hand ITC" pitchFamily="66" charset="0"/>
              </a:rPr>
              <a:t>get more ideas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4077072"/>
            <a:ext cx="7048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Bradley Hand ITC" pitchFamily="66" charset="0"/>
              </a:rPr>
              <a:t>can share a useful raw text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688" y="4941168"/>
            <a:ext cx="71785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Bradley Hand ITC" pitchFamily="66" charset="0"/>
              </a:rPr>
              <a:t>help build up resource stock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ration-over-coffe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92696"/>
            <a:ext cx="2552834" cy="2450721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403648" y="116632"/>
            <a:ext cx="3672408" cy="1728192"/>
          </a:xfrm>
          <a:prstGeom prst="wedgeEllipseCallout">
            <a:avLst>
              <a:gd name="adj1" fmla="val 57770"/>
              <a:gd name="adj2" fmla="val 26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i="1" dirty="0" err="1" smtClean="0">
                <a:solidFill>
                  <a:srgbClr val="FFFF00"/>
                </a:solidFill>
              </a:rPr>
              <a:t>ngomong-ngomong</a:t>
            </a:r>
            <a:r>
              <a:rPr lang="en-AU" b="1" i="1" dirty="0" smtClean="0">
                <a:solidFill>
                  <a:srgbClr val="FFFF00"/>
                </a:solidFill>
              </a:rPr>
              <a:t>,  </a:t>
            </a:r>
            <a:r>
              <a:rPr lang="en-AU" b="1" i="1" dirty="0" err="1" smtClean="0">
                <a:solidFill>
                  <a:srgbClr val="FFFF00"/>
                </a:solidFill>
              </a:rPr>
              <a:t>gimana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kalau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kita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tukar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dan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bagikan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bahan-bahan</a:t>
            </a:r>
            <a:r>
              <a:rPr lang="en-AU" b="1" i="1" dirty="0" smtClean="0">
                <a:solidFill>
                  <a:srgbClr val="FFFF00"/>
                </a:solidFill>
              </a:rPr>
              <a:t> yang </a:t>
            </a:r>
            <a:r>
              <a:rPr lang="en-AU" b="1" i="1" dirty="0" err="1" smtClean="0">
                <a:solidFill>
                  <a:srgbClr val="FFFF00"/>
                </a:solidFill>
              </a:rPr>
              <a:t>kita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ciptakan</a:t>
            </a:r>
            <a:r>
              <a:rPr lang="en-AU" b="1" i="1" dirty="0" smtClean="0">
                <a:solidFill>
                  <a:srgbClr val="FFFF00"/>
                </a:solidFill>
              </a:rPr>
              <a:t> … </a:t>
            </a:r>
            <a:r>
              <a:rPr lang="en-AU" b="1" i="1" dirty="0" err="1" smtClean="0">
                <a:solidFill>
                  <a:srgbClr val="FFFF00"/>
                </a:solidFill>
              </a:rPr>
              <a:t>oke</a:t>
            </a:r>
            <a:r>
              <a:rPr lang="en-AU" b="1" i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51520" y="1988840"/>
            <a:ext cx="4680520" cy="1800200"/>
          </a:xfrm>
          <a:prstGeom prst="wedgeEllipseCallout">
            <a:avLst>
              <a:gd name="adj1" fmla="val -14032"/>
              <a:gd name="adj2" fmla="val 68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i="1" dirty="0" err="1" smtClean="0">
                <a:solidFill>
                  <a:srgbClr val="FFFF00"/>
                </a:solidFill>
              </a:rPr>
              <a:t>Boleh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saya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minta</a:t>
            </a:r>
            <a:r>
              <a:rPr lang="en-AU" b="1" i="1" dirty="0" smtClean="0">
                <a:solidFill>
                  <a:srgbClr val="FFFF00"/>
                </a:solidFill>
              </a:rPr>
              <a:t> Julie </a:t>
            </a:r>
            <a:r>
              <a:rPr lang="en-AU" b="1" i="1" dirty="0" err="1" smtClean="0">
                <a:solidFill>
                  <a:srgbClr val="FFFF00"/>
                </a:solidFill>
              </a:rPr>
              <a:t>untuk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membaca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bahan-bahan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saya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dan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memberi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komentar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atau</a:t>
            </a:r>
            <a:r>
              <a:rPr lang="en-AU" b="1" i="1" dirty="0" smtClean="0">
                <a:solidFill>
                  <a:srgbClr val="FFFF00"/>
                </a:solidFill>
              </a:rPr>
              <a:t> saran?  </a:t>
            </a:r>
            <a:r>
              <a:rPr lang="en-AU" b="1" i="1" dirty="0" err="1" smtClean="0">
                <a:solidFill>
                  <a:srgbClr val="FFFF00"/>
                </a:solidFill>
              </a:rPr>
              <a:t>Saya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kurang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pasti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kalau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cocok</a:t>
            </a:r>
            <a:r>
              <a:rPr lang="en-AU" b="1" i="1" dirty="0" smtClean="0">
                <a:solidFill>
                  <a:srgbClr val="FFFF00"/>
                </a:solidFill>
              </a:rPr>
              <a:t> …</a:t>
            </a:r>
          </a:p>
        </p:txBody>
      </p:sp>
      <p:pic>
        <p:nvPicPr>
          <p:cNvPr id="5" name="Picture 4" descr="converation-over-coffe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221088"/>
            <a:ext cx="2552834" cy="24507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860032" y="3933056"/>
            <a:ext cx="2952328" cy="1152128"/>
          </a:xfrm>
          <a:prstGeom prst="wedgeEllipseCallout">
            <a:avLst>
              <a:gd name="adj1" fmla="val -80030"/>
              <a:gd name="adj2" fmla="val 28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i="1" dirty="0" err="1" smtClean="0">
                <a:solidFill>
                  <a:srgbClr val="FFFF00"/>
                </a:solidFill>
              </a:rPr>
              <a:t>Tentu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saja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boleh</a:t>
            </a:r>
            <a:r>
              <a:rPr lang="en-AU" b="1" i="1" dirty="0" smtClean="0">
                <a:solidFill>
                  <a:srgbClr val="FFFF00"/>
                </a:solidFill>
              </a:rPr>
              <a:t> Jill.  Ayo </a:t>
            </a:r>
            <a:r>
              <a:rPr lang="en-AU" b="1" i="1" dirty="0" err="1" smtClean="0">
                <a:solidFill>
                  <a:srgbClr val="FFFF00"/>
                </a:solidFill>
              </a:rPr>
              <a:t>kita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kerja</a:t>
            </a:r>
            <a:r>
              <a:rPr lang="en-AU" b="1" i="1" dirty="0" smtClean="0">
                <a:solidFill>
                  <a:srgbClr val="FFFF00"/>
                </a:solidFill>
              </a:rPr>
              <a:t> </a:t>
            </a:r>
            <a:r>
              <a:rPr lang="en-AU" b="1" i="1" dirty="0" err="1" smtClean="0">
                <a:solidFill>
                  <a:srgbClr val="FFFF00"/>
                </a:solidFill>
              </a:rPr>
              <a:t>sama</a:t>
            </a:r>
            <a:r>
              <a:rPr lang="en-AU" b="1" i="1" dirty="0" smtClean="0">
                <a:solidFill>
                  <a:srgbClr val="FFFF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861" y="404664"/>
            <a:ext cx="845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How?  Via wiki is one option.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2"/>
              </a:rPr>
              <a:t>http://indonesian2ab.wetpaint.com</a:t>
            </a:r>
            <a:endParaRPr lang="en-AU" dirty="0" smtClean="0"/>
          </a:p>
          <a:p>
            <a:r>
              <a:rPr lang="en-AU" dirty="0" smtClean="0">
                <a:hlinkClick r:id="rId3"/>
              </a:rPr>
              <a:t>http://indonesian3ab.wetpaint.com/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83568" y="4005064"/>
            <a:ext cx="5471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Or there’s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Dropbox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.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0851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/>
              </a:rPr>
              <a:t>http://www.dropbox.com</a:t>
            </a:r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132856"/>
            <a:ext cx="6833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Authentic materials in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Year 11-12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6672"/>
            <a:ext cx="7498080" cy="541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AU" dirty="0" smtClean="0"/>
              <a:t>Syllabus</a:t>
            </a:r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r>
              <a:rPr lang="en-AU" dirty="0" smtClean="0"/>
              <a:t> </a:t>
            </a:r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r>
              <a:rPr lang="en-AU" dirty="0" smtClean="0"/>
              <a:t>Teaching programme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>
          <a:xfrm>
            <a:off x="971600" y="1340768"/>
            <a:ext cx="7056784" cy="3312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Learning contexts</a:t>
            </a:r>
          </a:p>
          <a:p>
            <a:pPr algn="ctr"/>
            <a:r>
              <a:rPr lang="en-AU" sz="2000" b="1" dirty="0" smtClean="0"/>
              <a:t>Prescribed topics</a:t>
            </a:r>
          </a:p>
          <a:p>
            <a:pPr algn="ctr"/>
            <a:r>
              <a:rPr lang="en-AU" sz="2000" b="1" dirty="0" smtClean="0"/>
              <a:t>Text types (for learning &amp; assessment)</a:t>
            </a:r>
          </a:p>
          <a:p>
            <a:pPr algn="ctr"/>
            <a:r>
              <a:rPr lang="en-AU" sz="2000" b="1" dirty="0" smtClean="0"/>
              <a:t>Linguistic resources</a:t>
            </a:r>
          </a:p>
          <a:p>
            <a:pPr algn="ctr"/>
            <a:r>
              <a:rPr lang="en-AU" sz="2000" b="1" dirty="0" smtClean="0"/>
              <a:t>Intercultural understandings</a:t>
            </a:r>
          </a:p>
          <a:p>
            <a:pPr algn="ctr"/>
            <a:r>
              <a:rPr lang="en-AU" sz="2000" b="1" dirty="0" smtClean="0"/>
              <a:t>Assessment </a:t>
            </a:r>
            <a:endParaRPr lang="en-AU" sz="2000" b="1" dirty="0"/>
          </a:p>
        </p:txBody>
      </p:sp>
      <p:sp>
        <p:nvSpPr>
          <p:cNvPr id="5" name="Down Arrow 4"/>
          <p:cNvSpPr/>
          <p:nvPr/>
        </p:nvSpPr>
        <p:spPr>
          <a:xfrm>
            <a:off x="4211960" y="908720"/>
            <a:ext cx="504056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Down Arrow 5"/>
          <p:cNvSpPr/>
          <p:nvPr/>
        </p:nvSpPr>
        <p:spPr>
          <a:xfrm>
            <a:off x="4211960" y="4077072"/>
            <a:ext cx="504056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/>
          <a:lstStyle/>
          <a:p>
            <a:r>
              <a:rPr lang="en-AU" b="1" dirty="0" smtClean="0">
                <a:solidFill>
                  <a:srgbClr val="0070C0"/>
                </a:solidFill>
              </a:rPr>
              <a:t>Program </a:t>
            </a:r>
            <a:r>
              <a:rPr lang="en-AU" b="1" dirty="0" err="1" smtClean="0">
                <a:solidFill>
                  <a:srgbClr val="0070C0"/>
                </a:solidFill>
              </a:rPr>
              <a:t>pengajaran</a:t>
            </a:r>
            <a:r>
              <a:rPr lang="en-AU" b="1" dirty="0" smtClean="0">
                <a:solidFill>
                  <a:srgbClr val="0070C0"/>
                </a:solidFill>
              </a:rPr>
              <a:t> 3A </a:t>
            </a:r>
            <a:r>
              <a:rPr lang="en-AU" b="1" dirty="0" err="1" smtClean="0">
                <a:solidFill>
                  <a:srgbClr val="0070C0"/>
                </a:solidFill>
              </a:rPr>
              <a:t>saya</a:t>
            </a:r>
            <a:endParaRPr lang="en-AU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8064896" cy="4800600"/>
          </a:xfrm>
        </p:spPr>
        <p:txBody>
          <a:bodyPr>
            <a:normAutofit/>
          </a:bodyPr>
          <a:lstStyle/>
          <a:p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Wacana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Kegemaran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membaca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menonton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remaja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Indonesia</a:t>
            </a:r>
          </a:p>
          <a:p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Media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massa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Indonesia</a:t>
            </a:r>
          </a:p>
          <a:p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Social media Indonesia</a:t>
            </a:r>
          </a:p>
          <a:p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Televisi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Indonesia</a:t>
            </a:r>
          </a:p>
          <a:p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penyensoran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media Indonesia</a:t>
            </a:r>
          </a:p>
          <a:p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Film </a:t>
            </a:r>
            <a:r>
              <a:rPr lang="en-A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Indonesia</a:t>
            </a:r>
            <a:endParaRPr lang="en-AU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3528" y="260648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CARI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5" name="Picture 4" descr="GoogleSinet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27349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nyblogw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0"/>
            <a:ext cx="557212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3528" y="188640"/>
            <a:ext cx="20162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PILIH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tniqminerals.com/wp-content/uploads/Small-Questioning-Face-Small-Web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1"/>
            <a:ext cx="2016223" cy="227982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8896" y="2967335"/>
            <a:ext cx="87062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What are the pros and cons of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using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authentic texts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with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lower secondary classes?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gacara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4318619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7544" y="260648"/>
            <a:ext cx="201622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PILIH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520" y="260648"/>
            <a:ext cx="504056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PUTUSKAN BENTUKNYA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700808"/>
            <a:ext cx="8191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Perfect for my next reading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assessment!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3528" y="3356992"/>
            <a:ext cx="38164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CIPTAKAN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4797152"/>
            <a:ext cx="83022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It’s going to need quite a bit</a:t>
            </a:r>
          </a:p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of modification…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ogacarat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30406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acarat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30407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dapatTentangAcaraTVAssess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7852" y="0"/>
            <a:ext cx="49482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dapatTentangAcaraTVAssessQ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7632"/>
            <a:ext cx="9144000" cy="558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88" y="2967335"/>
            <a:ext cx="8494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Finding things by accident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sinetr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892480" cy="686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sinetr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372081" cy="2160240"/>
          </a:xfrm>
          <a:prstGeom prst="rect">
            <a:avLst/>
          </a:prstGeom>
        </p:spPr>
      </p:pic>
      <p:pic>
        <p:nvPicPr>
          <p:cNvPr id="3" name="Picture 2" descr="blogsinetr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7787942" cy="1872208"/>
          </a:xfrm>
          <a:prstGeom prst="rect">
            <a:avLst/>
          </a:prstGeom>
        </p:spPr>
      </p:pic>
      <p:pic>
        <p:nvPicPr>
          <p:cNvPr id="4" name="Picture 3" descr="blogsinetr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37112"/>
            <a:ext cx="753298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etronMoralIndones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4075" y="33337"/>
            <a:ext cx="4895850" cy="679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260648"/>
            <a:ext cx="5832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Berita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bagusnya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2420888"/>
            <a:ext cx="60051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there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are HEAPS of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materials available 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radley Hand ITC" pitchFamily="66" charset="0"/>
              </a:rPr>
              <a:t>online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2636912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Maaf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,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waktunya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habis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6606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Bradley Hand ITC" pitchFamily="66" charset="0"/>
              </a:rPr>
              <a:t>Bahan-bahan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Bradley Hand ITC" pitchFamily="66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Bradley Hand ITC" pitchFamily="66" charset="0"/>
              </a:rPr>
              <a:t>tertulis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Bradley Hand ITC" pitchFamily="66" charset="0"/>
              </a:rPr>
              <a:t>: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606" y="980728"/>
            <a:ext cx="4017446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website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 film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website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selebriti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website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televisi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blog</a:t>
            </a: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surat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kabar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majalah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lagu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/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Bradley Hand ITC" pitchFamily="66" charset="0"/>
              </a:rPr>
              <a:t>lirik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995306"/>
            <a:ext cx="4176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iklan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artikel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berita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komik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forum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website NGO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website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 </a:t>
            </a: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 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pemerintah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Bradley Hand ITC" pitchFamily="66" charset="0"/>
              </a:rPr>
              <a:t>DLL……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7672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Bradley Hand ITC" pitchFamily="66" charset="0"/>
              </a:rPr>
              <a:t>Bahan-bahan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Bradley Hand ITC" pitchFamily="66" charset="0"/>
              </a:rPr>
              <a:t> video/audio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3385863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lagu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film</a:t>
            </a: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chat show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acara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 radio</a:t>
            </a: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siaran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berita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sinetron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reality TV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15021" y="1268760"/>
            <a:ext cx="328006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kartun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iklan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Bradley Hand ITC" pitchFamily="66" charset="0"/>
              </a:rPr>
              <a:t>wawancara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Bradley Hand ITC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Dokumenter</a:t>
            </a:r>
            <a:endParaRPr lang="en-US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Bradley Hand ITC" pitchFamily="66" charset="0"/>
            </a:endParaRPr>
          </a:p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Bradley Hand ITC" pitchFamily="66" charset="0"/>
              </a:rPr>
              <a:t>DLL…..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3356992"/>
            <a:ext cx="633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Kita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mulai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di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mana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radley Hand ITC" pitchFamily="66" charset="0"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radley Hand ITC" pitchFamily="66" charset="0"/>
            </a:endParaRPr>
          </a:p>
        </p:txBody>
      </p:sp>
      <p:pic>
        <p:nvPicPr>
          <p:cNvPr id="1026" name="Picture 2" descr="http://affordablehousinginstitute.org/blogs/us/wp-content/uploads/puzzled_face-300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2857500" cy="2571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442" y="2967335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Bradley Hand ITC" pitchFamily="66" charset="0"/>
              </a:rPr>
              <a:t>The process 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Bradley Hand ITC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83568" y="764704"/>
            <a:ext cx="352839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CARI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332656"/>
            <a:ext cx="352839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PILIH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4" y="3778812"/>
            <a:ext cx="446449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CIPTAKAN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2" y="4437112"/>
            <a:ext cx="489654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PUTUSKAN</a:t>
            </a:r>
          </a:p>
          <a:p>
            <a:pPr algn="ctr"/>
            <a:r>
              <a:rPr lang="en-AU" sz="4000" b="1" dirty="0" smtClean="0">
                <a:solidFill>
                  <a:schemeClr val="bg1"/>
                </a:solidFill>
                <a:latin typeface="Bradley Hand ITC" pitchFamily="66" charset="0"/>
              </a:rPr>
              <a:t>BENTUKNYA</a:t>
            </a:r>
            <a:endParaRPr lang="en-AU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720</Words>
  <Application>Microsoft Office PowerPoint</Application>
  <PresentationFormat>On-screen Show (4:3)</PresentationFormat>
  <Paragraphs>181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Program pengajaran 3A saya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Sue</cp:lastModifiedBy>
  <cp:revision>108</cp:revision>
  <dcterms:created xsi:type="dcterms:W3CDTF">2013-05-19T07:16:45Z</dcterms:created>
  <dcterms:modified xsi:type="dcterms:W3CDTF">2013-05-24T22:33:56Z</dcterms:modified>
</cp:coreProperties>
</file>